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9" r:id="rId4"/>
    <p:sldId id="260" r:id="rId5"/>
    <p:sldId id="261" r:id="rId6"/>
    <p:sldId id="262" r:id="rId7"/>
    <p:sldId id="263" r:id="rId8"/>
    <p:sldId id="265" r:id="rId9"/>
    <p:sldId id="264" r:id="rId10"/>
    <p:sldId id="266" r:id="rId11"/>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4" autoAdjust="0"/>
    <p:restoredTop sz="94660"/>
  </p:normalViewPr>
  <p:slideViewPr>
    <p:cSldViewPr snapToGrid="0">
      <p:cViewPr varScale="1">
        <p:scale>
          <a:sx n="71" d="100"/>
          <a:sy n="7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ECF6355E-09D4-48A8-92B5-94A0C262C0E5}" type="datetimeFigureOut">
              <a:rPr lang="nb-NO" smtClean="0"/>
              <a:t>11.04.2016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1016135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CF6355E-09D4-48A8-92B5-94A0C262C0E5}" type="datetimeFigureOut">
              <a:rPr lang="nb-NO" smtClean="0"/>
              <a:t>11.04.2016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149698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CF6355E-09D4-48A8-92B5-94A0C262C0E5}" type="datetimeFigureOut">
              <a:rPr lang="nb-NO" smtClean="0"/>
              <a:t>11.04.2016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121413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CF6355E-09D4-48A8-92B5-94A0C262C0E5}" type="datetimeFigureOut">
              <a:rPr lang="nb-NO" smtClean="0"/>
              <a:t>11.04.2016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188973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ECF6355E-09D4-48A8-92B5-94A0C262C0E5}" type="datetimeFigureOut">
              <a:rPr lang="nb-NO" smtClean="0"/>
              <a:t>11.04.2016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4275260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ECF6355E-09D4-48A8-92B5-94A0C262C0E5}" type="datetimeFigureOut">
              <a:rPr lang="nb-NO" smtClean="0"/>
              <a:t>11.04.2016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433617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ECF6355E-09D4-48A8-92B5-94A0C262C0E5}" type="datetimeFigureOut">
              <a:rPr lang="nb-NO" smtClean="0"/>
              <a:t>11.04.2016</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1396342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ECF6355E-09D4-48A8-92B5-94A0C262C0E5}" type="datetimeFigureOut">
              <a:rPr lang="nb-NO" smtClean="0"/>
              <a:t>11.04.2016</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80879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ECF6355E-09D4-48A8-92B5-94A0C262C0E5}" type="datetimeFigureOut">
              <a:rPr lang="nb-NO" smtClean="0"/>
              <a:t>11.04.2016</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379698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ECF6355E-09D4-48A8-92B5-94A0C262C0E5}" type="datetimeFigureOut">
              <a:rPr lang="nb-NO" smtClean="0"/>
              <a:t>11.04.2016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3427194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ECF6355E-09D4-48A8-92B5-94A0C262C0E5}" type="datetimeFigureOut">
              <a:rPr lang="nb-NO" smtClean="0"/>
              <a:t>11.04.2016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A49E5E1-1758-43BD-AFAF-8E2A7477E30F}" type="slidenum">
              <a:rPr lang="nb-NO" smtClean="0"/>
              <a:t>‹#›</a:t>
            </a:fld>
            <a:endParaRPr lang="nb-NO"/>
          </a:p>
        </p:txBody>
      </p:sp>
    </p:spTree>
    <p:extLst>
      <p:ext uri="{BB962C8B-B14F-4D97-AF65-F5344CB8AC3E}">
        <p14:creationId xmlns:p14="http://schemas.microsoft.com/office/powerpoint/2010/main" val="6864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6355E-09D4-48A8-92B5-94A0C262C0E5}" type="datetimeFigureOut">
              <a:rPr lang="nb-NO" smtClean="0"/>
              <a:t>11.04.2016</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9E5E1-1758-43BD-AFAF-8E2A7477E30F}" type="slidenum">
              <a:rPr lang="nb-NO" smtClean="0"/>
              <a:t>‹#›</a:t>
            </a:fld>
            <a:endParaRPr lang="nb-NO"/>
          </a:p>
        </p:txBody>
      </p:sp>
    </p:spTree>
    <p:extLst>
      <p:ext uri="{BB962C8B-B14F-4D97-AF65-F5344CB8AC3E}">
        <p14:creationId xmlns:p14="http://schemas.microsoft.com/office/powerpoint/2010/main" val="345618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3000">
              <a:schemeClr val="accent1">
                <a:lumMod val="50000"/>
              </a:schemeClr>
            </a:gs>
            <a:gs pos="100000">
              <a:schemeClr val="accent1">
                <a:lumMod val="60000"/>
                <a:lumOff val="40000"/>
              </a:schemeClr>
            </a:gs>
          </a:gsLst>
          <a:lin ang="2700000" scaled="1"/>
          <a:tileRect/>
        </a:grad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202861"/>
            <a:ext cx="9144000" cy="3173079"/>
          </a:xfrm>
        </p:spPr>
        <p:txBody>
          <a:bodyPr>
            <a:normAutofit/>
          </a:bodyPr>
          <a:lstStyle/>
          <a:p>
            <a:pPr algn="l"/>
            <a:r>
              <a:rPr lang="nb-NO" sz="4400" dirty="0" err="1" smtClean="0">
                <a:solidFill>
                  <a:schemeClr val="bg1"/>
                </a:solidFill>
                <a:latin typeface="Roboto Slab" pitchFamily="2" charset="0"/>
                <a:ea typeface="Roboto Slab" pitchFamily="2" charset="0"/>
              </a:rPr>
              <a:t>Ombudsmen</a:t>
            </a:r>
            <a:r>
              <a:rPr lang="nb-NO" sz="4400" dirty="0" smtClean="0">
                <a:solidFill>
                  <a:schemeClr val="bg1"/>
                </a:solidFill>
                <a:latin typeface="Roboto Slab" pitchFamily="2" charset="0"/>
                <a:ea typeface="Roboto Slab" pitchFamily="2" charset="0"/>
              </a:rPr>
              <a:t> and </a:t>
            </a:r>
            <a:r>
              <a:rPr lang="nb-NO" sz="4400" dirty="0" err="1" smtClean="0">
                <a:solidFill>
                  <a:schemeClr val="bg1"/>
                </a:solidFill>
                <a:latin typeface="Roboto Slab" pitchFamily="2" charset="0"/>
                <a:ea typeface="Roboto Slab" pitchFamily="2" charset="0"/>
              </a:rPr>
              <a:t>other</a:t>
            </a:r>
            <a:r>
              <a:rPr lang="nb-NO" sz="4400" dirty="0" smtClean="0">
                <a:solidFill>
                  <a:schemeClr val="bg1"/>
                </a:solidFill>
                <a:latin typeface="Roboto Slab" pitchFamily="2" charset="0"/>
                <a:ea typeface="Roboto Slab" pitchFamily="2" charset="0"/>
              </a:rPr>
              <a:t> </a:t>
            </a:r>
            <a:r>
              <a:rPr lang="nb-NO" sz="4400" dirty="0" err="1" smtClean="0">
                <a:solidFill>
                  <a:schemeClr val="bg1"/>
                </a:solidFill>
                <a:latin typeface="Roboto Slab" pitchFamily="2" charset="0"/>
                <a:ea typeface="Roboto Slab" pitchFamily="2" charset="0"/>
              </a:rPr>
              <a:t>bodies</a:t>
            </a:r>
            <a:r>
              <a:rPr lang="nb-NO" sz="4400" dirty="0" smtClean="0">
                <a:solidFill>
                  <a:schemeClr val="bg1"/>
                </a:solidFill>
                <a:latin typeface="Roboto Slab" pitchFamily="2" charset="0"/>
                <a:ea typeface="Roboto Slab" pitchFamily="2" charset="0"/>
              </a:rPr>
              <a:t> for </a:t>
            </a:r>
            <a:r>
              <a:rPr lang="nb-NO" sz="4400" dirty="0" err="1" smtClean="0">
                <a:solidFill>
                  <a:schemeClr val="bg1"/>
                </a:solidFill>
                <a:latin typeface="Roboto Slab" pitchFamily="2" charset="0"/>
                <a:ea typeface="Roboto Slab" pitchFamily="2" charset="0"/>
              </a:rPr>
              <a:t>the</a:t>
            </a:r>
            <a:r>
              <a:rPr lang="nb-NO" sz="4400" dirty="0" smtClean="0">
                <a:solidFill>
                  <a:schemeClr val="bg1"/>
                </a:solidFill>
                <a:latin typeface="Roboto Slab" pitchFamily="2" charset="0"/>
                <a:ea typeface="Roboto Slab" pitchFamily="2" charset="0"/>
              </a:rPr>
              <a:t> </a:t>
            </a:r>
            <a:r>
              <a:rPr lang="nb-NO" sz="4400" dirty="0" err="1" smtClean="0">
                <a:solidFill>
                  <a:schemeClr val="bg1"/>
                </a:solidFill>
                <a:latin typeface="Roboto Slab" pitchFamily="2" charset="0"/>
                <a:ea typeface="Roboto Slab" pitchFamily="2" charset="0"/>
              </a:rPr>
              <a:t>promotion</a:t>
            </a:r>
            <a:r>
              <a:rPr lang="nb-NO" sz="4400" dirty="0" smtClean="0">
                <a:solidFill>
                  <a:schemeClr val="bg1"/>
                </a:solidFill>
                <a:latin typeface="Roboto Slab" pitchFamily="2" charset="0"/>
                <a:ea typeface="Roboto Slab" pitchFamily="2" charset="0"/>
              </a:rPr>
              <a:t> and </a:t>
            </a:r>
            <a:r>
              <a:rPr lang="nb-NO" sz="4400" dirty="0" err="1" smtClean="0">
                <a:solidFill>
                  <a:schemeClr val="bg1"/>
                </a:solidFill>
                <a:latin typeface="Roboto Slab" pitchFamily="2" charset="0"/>
                <a:ea typeface="Roboto Slab" pitchFamily="2" charset="0"/>
              </a:rPr>
              <a:t>protection</a:t>
            </a:r>
            <a:r>
              <a:rPr lang="nb-NO" sz="4400" dirty="0" smtClean="0">
                <a:solidFill>
                  <a:schemeClr val="bg1"/>
                </a:solidFill>
                <a:latin typeface="Roboto Slab" pitchFamily="2" charset="0"/>
                <a:ea typeface="Roboto Slab" pitchFamily="2" charset="0"/>
              </a:rPr>
              <a:t> </a:t>
            </a:r>
            <a:r>
              <a:rPr lang="nb-NO" sz="4400" dirty="0" err="1" smtClean="0">
                <a:solidFill>
                  <a:schemeClr val="bg1"/>
                </a:solidFill>
                <a:latin typeface="Roboto Slab" pitchFamily="2" charset="0"/>
                <a:ea typeface="Roboto Slab" pitchFamily="2" charset="0"/>
              </a:rPr>
              <a:t>of</a:t>
            </a:r>
            <a:r>
              <a:rPr lang="nb-NO" sz="4400" dirty="0" smtClean="0">
                <a:solidFill>
                  <a:schemeClr val="bg1"/>
                </a:solidFill>
                <a:latin typeface="Roboto Slab" pitchFamily="2" charset="0"/>
                <a:ea typeface="Roboto Slab" pitchFamily="2" charset="0"/>
              </a:rPr>
              <a:t> human </a:t>
            </a:r>
            <a:r>
              <a:rPr lang="nb-NO" sz="4400" dirty="0" err="1" smtClean="0">
                <a:solidFill>
                  <a:schemeClr val="bg1"/>
                </a:solidFill>
                <a:latin typeface="Roboto Slab" pitchFamily="2" charset="0"/>
                <a:ea typeface="Roboto Slab" pitchFamily="2" charset="0"/>
              </a:rPr>
              <a:t>rights</a:t>
            </a:r>
            <a:r>
              <a:rPr lang="nb-NO" sz="4400" dirty="0" smtClean="0">
                <a:solidFill>
                  <a:schemeClr val="bg1"/>
                </a:solidFill>
                <a:latin typeface="Roboto Slab" pitchFamily="2" charset="0"/>
                <a:ea typeface="Roboto Slab" pitchFamily="2" charset="0"/>
              </a:rPr>
              <a:t>. </a:t>
            </a:r>
            <a:endParaRPr lang="nb-NO" sz="4400" dirty="0">
              <a:solidFill>
                <a:schemeClr val="bg1"/>
              </a:solidFill>
              <a:latin typeface="Roboto Slab" pitchFamily="2" charset="0"/>
              <a:ea typeface="Roboto Slab" pitchFamily="2" charset="0"/>
            </a:endParaRPr>
          </a:p>
        </p:txBody>
      </p:sp>
      <p:sp>
        <p:nvSpPr>
          <p:cNvPr id="3" name="Undertittel 2"/>
          <p:cNvSpPr>
            <a:spLocks noGrp="1"/>
          </p:cNvSpPr>
          <p:nvPr>
            <p:ph type="subTitle" idx="1"/>
          </p:nvPr>
        </p:nvSpPr>
        <p:spPr>
          <a:xfrm>
            <a:off x="1524000" y="3602038"/>
            <a:ext cx="9144000" cy="796707"/>
          </a:xfrm>
        </p:spPr>
        <p:txBody>
          <a:bodyPr/>
          <a:lstStyle/>
          <a:p>
            <a:pPr algn="l"/>
            <a:r>
              <a:rPr lang="nb-NO" dirty="0" smtClean="0">
                <a:solidFill>
                  <a:schemeClr val="accent5">
                    <a:lumMod val="40000"/>
                    <a:lumOff val="60000"/>
                  </a:schemeClr>
                </a:solidFill>
                <a:latin typeface="Roboto" panose="02000000000000000000" pitchFamily="2" charset="0"/>
                <a:ea typeface="Roboto" panose="02000000000000000000" pitchFamily="2" charset="0"/>
              </a:rPr>
              <a:t>Petter Wille, </a:t>
            </a:r>
            <a:r>
              <a:rPr lang="nb-NO" dirty="0" err="1">
                <a:solidFill>
                  <a:schemeClr val="accent5">
                    <a:lumMod val="40000"/>
                    <a:lumOff val="60000"/>
                  </a:schemeClr>
                </a:solidFill>
                <a:latin typeface="Roboto" panose="02000000000000000000" pitchFamily="2" charset="0"/>
                <a:ea typeface="Roboto" panose="02000000000000000000" pitchFamily="2" charset="0"/>
              </a:rPr>
              <a:t>D</a:t>
            </a:r>
            <a:r>
              <a:rPr lang="nb-NO" dirty="0" err="1" smtClean="0">
                <a:solidFill>
                  <a:schemeClr val="accent5">
                    <a:lumMod val="40000"/>
                    <a:lumOff val="60000"/>
                  </a:schemeClr>
                </a:solidFill>
                <a:latin typeface="Roboto" panose="02000000000000000000" pitchFamily="2" charset="0"/>
                <a:ea typeface="Roboto" panose="02000000000000000000" pitchFamily="2" charset="0"/>
              </a:rPr>
              <a:t>irector</a:t>
            </a:r>
            <a:r>
              <a:rPr lang="nb-NO" dirty="0" smtClean="0">
                <a:solidFill>
                  <a:schemeClr val="accent5">
                    <a:lumMod val="40000"/>
                    <a:lumOff val="60000"/>
                  </a:schemeClr>
                </a:solidFill>
                <a:latin typeface="Roboto" panose="02000000000000000000" pitchFamily="2" charset="0"/>
                <a:ea typeface="Roboto" panose="02000000000000000000" pitchFamily="2" charset="0"/>
              </a:rPr>
              <a:t> </a:t>
            </a:r>
          </a:p>
          <a:p>
            <a:pPr algn="l"/>
            <a:r>
              <a:rPr lang="nb-NO" sz="1400" dirty="0" smtClean="0">
                <a:solidFill>
                  <a:schemeClr val="accent5">
                    <a:lumMod val="40000"/>
                    <a:lumOff val="60000"/>
                  </a:schemeClr>
                </a:solidFill>
                <a:latin typeface="Roboto" panose="02000000000000000000" pitchFamily="2" charset="0"/>
                <a:ea typeface="Roboto" panose="02000000000000000000" pitchFamily="2" charset="0"/>
              </a:rPr>
              <a:t>13 April 2016</a:t>
            </a:r>
            <a:endParaRPr lang="nb-NO" sz="1400" dirty="0">
              <a:solidFill>
                <a:schemeClr val="accent5">
                  <a:lumMod val="40000"/>
                  <a:lumOff val="60000"/>
                </a:schemeClr>
              </a:solidFill>
              <a:latin typeface="Roboto" panose="02000000000000000000" pitchFamily="2" charset="0"/>
              <a:ea typeface="Roboto" panose="02000000000000000000" pitchFamily="2" charset="0"/>
            </a:endParaRPr>
          </a:p>
        </p:txBody>
      </p:sp>
      <p:pic>
        <p:nvPicPr>
          <p:cNvPr id="4" name="Bild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522" y="3636821"/>
            <a:ext cx="6612556" cy="2574561"/>
          </a:xfrm>
          <a:prstGeom prst="rect">
            <a:avLst/>
          </a:prstGeom>
        </p:spPr>
      </p:pic>
    </p:spTree>
    <p:extLst>
      <p:ext uri="{BB962C8B-B14F-4D97-AF65-F5344CB8AC3E}">
        <p14:creationId xmlns:p14="http://schemas.microsoft.com/office/powerpoint/2010/main" val="388373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0"/>
            <a:ext cx="10515600" cy="1325563"/>
          </a:xfrm>
        </p:spPr>
        <p:txBody>
          <a:bodyPr>
            <a:normAutofit/>
          </a:bodyPr>
          <a:lstStyle/>
          <a:p>
            <a:r>
              <a:rPr lang="en-US" sz="3600" dirty="0">
                <a:solidFill>
                  <a:srgbClr val="0070C0"/>
                </a:solidFill>
                <a:latin typeface="Roboto Slab" pitchFamily="2" charset="0"/>
                <a:ea typeface="Roboto Slab" pitchFamily="2" charset="0"/>
              </a:rPr>
              <a:t>The functions of the national </a:t>
            </a:r>
            <a:r>
              <a:rPr lang="en-US" sz="3600" dirty="0" smtClean="0">
                <a:solidFill>
                  <a:srgbClr val="0070C0"/>
                </a:solidFill>
                <a:latin typeface="Roboto Slab" pitchFamily="2" charset="0"/>
                <a:ea typeface="Roboto Slab" pitchFamily="2" charset="0"/>
              </a:rPr>
              <a:t>institution</a:t>
            </a:r>
            <a:endParaRPr lang="nb-NO" sz="3600" dirty="0">
              <a:solidFill>
                <a:srgbClr val="0070C0"/>
              </a:solidFill>
              <a:latin typeface="Roboto Slab" pitchFamily="2" charset="0"/>
              <a:ea typeface="Roboto Slab" pitchFamily="2" charset="0"/>
            </a:endParaRPr>
          </a:p>
        </p:txBody>
      </p:sp>
      <p:sp>
        <p:nvSpPr>
          <p:cNvPr id="3" name="Plassholder for innhold 2"/>
          <p:cNvSpPr>
            <a:spLocks noGrp="1"/>
          </p:cNvSpPr>
          <p:nvPr>
            <p:ph idx="1"/>
          </p:nvPr>
        </p:nvSpPr>
        <p:spPr>
          <a:xfrm>
            <a:off x="537811" y="1186624"/>
            <a:ext cx="11116377" cy="5430744"/>
          </a:xfrm>
        </p:spPr>
        <p:txBody>
          <a:bodyPr>
            <a:normAutofit fontScale="32500" lnSpcReduction="20000"/>
          </a:bodyPr>
          <a:lstStyle/>
          <a:p>
            <a:r>
              <a:rPr lang="en-US" sz="6200" dirty="0" smtClean="0">
                <a:latin typeface="Roboto" panose="02000000000000000000" pitchFamily="2" charset="0"/>
                <a:ea typeface="Roboto" panose="02000000000000000000" pitchFamily="2" charset="0"/>
              </a:rPr>
              <a:t>The </a:t>
            </a:r>
            <a:r>
              <a:rPr lang="en-US" sz="6200" dirty="0">
                <a:latin typeface="Roboto" panose="02000000000000000000" pitchFamily="2" charset="0"/>
                <a:ea typeface="Roboto" panose="02000000000000000000" pitchFamily="2" charset="0"/>
              </a:rPr>
              <a:t>national institution shall contribute to strengthening the implementation of human rights, in particular by</a:t>
            </a:r>
            <a:r>
              <a:rPr lang="en-US" sz="6200" dirty="0" smtClean="0">
                <a:latin typeface="Roboto" panose="02000000000000000000" pitchFamily="2" charset="0"/>
                <a:ea typeface="Roboto" panose="02000000000000000000" pitchFamily="2" charset="0"/>
              </a:rPr>
              <a:t>:</a:t>
            </a:r>
          </a:p>
          <a:p>
            <a:pPr marL="0" indent="0">
              <a:buNone/>
            </a:pPr>
            <a:endParaRPr lang="en-US" sz="6200" dirty="0">
              <a:latin typeface="Roboto" panose="02000000000000000000" pitchFamily="2" charset="0"/>
              <a:ea typeface="Roboto" panose="02000000000000000000" pitchFamily="2" charset="0"/>
            </a:endParaRPr>
          </a:p>
          <a:p>
            <a:pPr marL="914400" indent="-914400">
              <a:buFont typeface="+mj-lt"/>
              <a:buAutoNum type="alphaLcPeriod"/>
            </a:pPr>
            <a:r>
              <a:rPr lang="en-US" sz="6200" dirty="0" smtClean="0">
                <a:latin typeface="Roboto" panose="02000000000000000000" pitchFamily="2" charset="0"/>
                <a:ea typeface="Roboto" panose="02000000000000000000" pitchFamily="2" charset="0"/>
              </a:rPr>
              <a:t>monitoring </a:t>
            </a:r>
            <a:r>
              <a:rPr lang="en-US" sz="6200" dirty="0">
                <a:latin typeface="Roboto" panose="02000000000000000000" pitchFamily="2" charset="0"/>
                <a:ea typeface="Roboto" panose="02000000000000000000" pitchFamily="2" charset="0"/>
              </a:rPr>
              <a:t>and reporting on the human rights situation in Norway, including making recommendations to ensure that Norway's human rights obligations are fulfilled,</a:t>
            </a:r>
          </a:p>
          <a:p>
            <a:pPr marL="914400" indent="-914400">
              <a:buFont typeface="+mj-lt"/>
              <a:buAutoNum type="alphaLcPeriod"/>
            </a:pPr>
            <a:r>
              <a:rPr lang="en-US" sz="6200" dirty="0" smtClean="0">
                <a:latin typeface="Roboto" panose="02000000000000000000" pitchFamily="2" charset="0"/>
                <a:ea typeface="Roboto" panose="02000000000000000000" pitchFamily="2" charset="0"/>
              </a:rPr>
              <a:t>advising </a:t>
            </a:r>
            <a:r>
              <a:rPr lang="en-US" sz="6200" dirty="0">
                <a:latin typeface="Roboto" panose="02000000000000000000" pitchFamily="2" charset="0"/>
                <a:ea typeface="Roboto" panose="02000000000000000000" pitchFamily="2" charset="0"/>
              </a:rPr>
              <a:t>the </a:t>
            </a:r>
            <a:r>
              <a:rPr lang="en-US" sz="6200" dirty="0" err="1">
                <a:latin typeface="Roboto" panose="02000000000000000000" pitchFamily="2" charset="0"/>
                <a:ea typeface="Roboto" panose="02000000000000000000" pitchFamily="2" charset="0"/>
              </a:rPr>
              <a:t>Storting</a:t>
            </a:r>
            <a:r>
              <a:rPr lang="en-US" sz="6200" dirty="0">
                <a:latin typeface="Roboto" panose="02000000000000000000" pitchFamily="2" charset="0"/>
                <a:ea typeface="Roboto" panose="02000000000000000000" pitchFamily="2" charset="0"/>
              </a:rPr>
              <a:t>, the Government, the Sami parliament and other public bodies and private parties on the implementation of human rights,</a:t>
            </a:r>
          </a:p>
          <a:p>
            <a:pPr marL="914400" indent="-914400">
              <a:buFont typeface="+mj-lt"/>
              <a:buAutoNum type="alphaLcPeriod"/>
            </a:pPr>
            <a:r>
              <a:rPr lang="en-US" sz="6200" dirty="0" smtClean="0">
                <a:latin typeface="Roboto" panose="02000000000000000000" pitchFamily="2" charset="0"/>
                <a:ea typeface="Roboto" panose="02000000000000000000" pitchFamily="2" charset="0"/>
              </a:rPr>
              <a:t>disseminating </a:t>
            </a:r>
            <a:r>
              <a:rPr lang="en-US" sz="6200" dirty="0">
                <a:latin typeface="Roboto" panose="02000000000000000000" pitchFamily="2" charset="0"/>
                <a:ea typeface="Roboto" panose="02000000000000000000" pitchFamily="2" charset="0"/>
              </a:rPr>
              <a:t>information about human rights, including providing guidance to individuals about national and international complaints mechanisms,</a:t>
            </a:r>
          </a:p>
          <a:p>
            <a:pPr marL="914400" indent="-914400">
              <a:buFont typeface="+mj-lt"/>
              <a:buAutoNum type="alphaLcPeriod"/>
            </a:pPr>
            <a:r>
              <a:rPr lang="en-US" sz="6200" dirty="0" smtClean="0">
                <a:latin typeface="Roboto" panose="02000000000000000000" pitchFamily="2" charset="0"/>
                <a:ea typeface="Roboto" panose="02000000000000000000" pitchFamily="2" charset="0"/>
              </a:rPr>
              <a:t>promoting </a:t>
            </a:r>
            <a:r>
              <a:rPr lang="en-US" sz="6200" dirty="0">
                <a:latin typeface="Roboto" panose="02000000000000000000" pitchFamily="2" charset="0"/>
                <a:ea typeface="Roboto" panose="02000000000000000000" pitchFamily="2" charset="0"/>
              </a:rPr>
              <a:t>the teaching, education  and research in human rights,</a:t>
            </a:r>
          </a:p>
          <a:p>
            <a:pPr marL="914400" indent="-914400">
              <a:buFont typeface="+mj-lt"/>
              <a:buAutoNum type="alphaLcPeriod"/>
            </a:pPr>
            <a:r>
              <a:rPr lang="en-US" sz="6200" dirty="0" smtClean="0">
                <a:latin typeface="Roboto" panose="02000000000000000000" pitchFamily="2" charset="0"/>
                <a:ea typeface="Roboto" panose="02000000000000000000" pitchFamily="2" charset="0"/>
              </a:rPr>
              <a:t>facilitating </a:t>
            </a:r>
            <a:r>
              <a:rPr lang="en-US" sz="6200" dirty="0">
                <a:latin typeface="Roboto" panose="02000000000000000000" pitchFamily="2" charset="0"/>
                <a:ea typeface="Roboto" panose="02000000000000000000" pitchFamily="2" charset="0"/>
              </a:rPr>
              <a:t>cooperation with relevant public bodies and other parties engaged in human rights work,</a:t>
            </a:r>
          </a:p>
          <a:p>
            <a:pPr marL="914400" indent="-914400">
              <a:buFont typeface="+mj-lt"/>
              <a:buAutoNum type="alphaLcPeriod"/>
            </a:pPr>
            <a:r>
              <a:rPr lang="en-US" sz="6200" dirty="0" smtClean="0">
                <a:latin typeface="Roboto" panose="02000000000000000000" pitchFamily="2" charset="0"/>
                <a:ea typeface="Roboto" panose="02000000000000000000" pitchFamily="2" charset="0"/>
              </a:rPr>
              <a:t>participating </a:t>
            </a:r>
            <a:r>
              <a:rPr lang="en-US" sz="6200" dirty="0">
                <a:latin typeface="Roboto" panose="02000000000000000000" pitchFamily="2" charset="0"/>
                <a:ea typeface="Roboto" panose="02000000000000000000" pitchFamily="2" charset="0"/>
              </a:rPr>
              <a:t>in international cooperation to promote and protect human rights.</a:t>
            </a:r>
          </a:p>
          <a:p>
            <a:pPr marL="914400" indent="-914400">
              <a:buFont typeface="+mj-lt"/>
              <a:buAutoNum type="alphaLcPeriod"/>
            </a:pPr>
            <a:r>
              <a:rPr lang="en-US" sz="6200" dirty="0">
                <a:latin typeface="Roboto" panose="02000000000000000000" pitchFamily="2" charset="0"/>
                <a:ea typeface="Roboto" panose="02000000000000000000" pitchFamily="2" charset="0"/>
              </a:rPr>
              <a:t>t</a:t>
            </a:r>
            <a:r>
              <a:rPr lang="en-US" sz="6200" dirty="0" smtClean="0">
                <a:latin typeface="Roboto" panose="02000000000000000000" pitchFamily="2" charset="0"/>
                <a:ea typeface="Roboto" panose="02000000000000000000" pitchFamily="2" charset="0"/>
              </a:rPr>
              <a:t>he </a:t>
            </a:r>
            <a:r>
              <a:rPr lang="en-US" sz="6200" dirty="0">
                <a:latin typeface="Roboto" panose="02000000000000000000" pitchFamily="2" charset="0"/>
                <a:ea typeface="Roboto" panose="02000000000000000000" pitchFamily="2" charset="0"/>
              </a:rPr>
              <a:t>national institution shall not hear individual cases concerning violations of human rights</a:t>
            </a:r>
            <a:r>
              <a:rPr lang="en-US" sz="6200" dirty="0" smtClean="0">
                <a:latin typeface="Roboto" panose="02000000000000000000" pitchFamily="2" charset="0"/>
                <a:ea typeface="Roboto" panose="02000000000000000000" pitchFamily="2" charset="0"/>
              </a:rPr>
              <a:t>.</a:t>
            </a:r>
          </a:p>
          <a:p>
            <a:pPr marL="0" indent="0">
              <a:buNone/>
            </a:pPr>
            <a:endParaRPr lang="en-US" sz="6200" dirty="0">
              <a:latin typeface="Roboto" panose="02000000000000000000" pitchFamily="2" charset="0"/>
              <a:ea typeface="Roboto" panose="02000000000000000000" pitchFamily="2" charset="0"/>
            </a:endParaRPr>
          </a:p>
          <a:p>
            <a:r>
              <a:rPr lang="en-GB" sz="6200" dirty="0" smtClean="0">
                <a:latin typeface="Roboto" panose="02000000000000000000" pitchFamily="2" charset="0"/>
                <a:ea typeface="Roboto" panose="02000000000000000000" pitchFamily="2" charset="0"/>
              </a:rPr>
              <a:t> The </a:t>
            </a:r>
            <a:r>
              <a:rPr lang="en-GB" sz="6200" dirty="0">
                <a:latin typeface="Roboto" panose="02000000000000000000" pitchFamily="2" charset="0"/>
                <a:ea typeface="Roboto" panose="02000000000000000000" pitchFamily="2" charset="0"/>
              </a:rPr>
              <a:t>national institution shall submit an annual report to the </a:t>
            </a:r>
            <a:r>
              <a:rPr lang="en-GB" sz="6200" dirty="0" err="1">
                <a:latin typeface="Roboto" panose="02000000000000000000" pitchFamily="2" charset="0"/>
                <a:ea typeface="Roboto" panose="02000000000000000000" pitchFamily="2" charset="0"/>
              </a:rPr>
              <a:t>Storting</a:t>
            </a:r>
            <a:r>
              <a:rPr lang="en-GB" sz="6200" dirty="0">
                <a:latin typeface="Roboto" panose="02000000000000000000" pitchFamily="2" charset="0"/>
                <a:ea typeface="Roboto" panose="02000000000000000000" pitchFamily="2" charset="0"/>
              </a:rPr>
              <a:t> on the institution's activities and on </a:t>
            </a:r>
            <a:r>
              <a:rPr lang="en-GB" sz="6200" dirty="0" smtClean="0">
                <a:latin typeface="Roboto" panose="02000000000000000000" pitchFamily="2" charset="0"/>
                <a:ea typeface="Roboto" panose="02000000000000000000" pitchFamily="2" charset="0"/>
              </a:rPr>
              <a:t>  developments </a:t>
            </a:r>
            <a:r>
              <a:rPr lang="en-GB" sz="6200" dirty="0">
                <a:latin typeface="Roboto" panose="02000000000000000000" pitchFamily="2" charset="0"/>
                <a:ea typeface="Roboto" panose="02000000000000000000" pitchFamily="2" charset="0"/>
              </a:rPr>
              <a:t>in the human rights situation in Norway.</a:t>
            </a:r>
            <a:endParaRPr lang="nb-NO" sz="6200" dirty="0">
              <a:latin typeface="Roboto" panose="02000000000000000000" pitchFamily="2" charset="0"/>
              <a:ea typeface="Roboto" panose="02000000000000000000" pitchFamily="2" charset="0"/>
            </a:endParaRPr>
          </a:p>
          <a:p>
            <a:endParaRPr lang="en-US" dirty="0"/>
          </a:p>
          <a:p>
            <a:endParaRPr lang="nb-NO" dirty="0"/>
          </a:p>
        </p:txBody>
      </p:sp>
    </p:spTree>
    <p:extLst>
      <p:ext uri="{BB962C8B-B14F-4D97-AF65-F5344CB8AC3E}">
        <p14:creationId xmlns:p14="http://schemas.microsoft.com/office/powerpoint/2010/main" val="3560547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en-US" sz="3600" b="1" dirty="0">
                <a:solidFill>
                  <a:srgbClr val="0070C0"/>
                </a:solidFill>
                <a:latin typeface="Roboto Slab" pitchFamily="2" charset="0"/>
                <a:ea typeface="Roboto Slab" pitchFamily="2" charset="0"/>
              </a:rPr>
              <a:t>The Parliamentary </a:t>
            </a:r>
            <a:r>
              <a:rPr lang="en-US" sz="3600" b="1" dirty="0" smtClean="0">
                <a:solidFill>
                  <a:srgbClr val="0070C0"/>
                </a:solidFill>
                <a:latin typeface="Roboto Slab" pitchFamily="2" charset="0"/>
                <a:ea typeface="Roboto Slab" pitchFamily="2" charset="0"/>
              </a:rPr>
              <a:t>Ombudsman</a:t>
            </a:r>
            <a:endParaRPr lang="nb-NO" sz="3600" b="1" dirty="0">
              <a:solidFill>
                <a:srgbClr val="0070C0"/>
              </a:solidFill>
              <a:latin typeface="Roboto Slab" pitchFamily="2" charset="0"/>
              <a:ea typeface="Roboto Slab" pitchFamily="2" charset="0"/>
            </a:endParaRPr>
          </a:p>
        </p:txBody>
      </p:sp>
      <p:sp>
        <p:nvSpPr>
          <p:cNvPr id="3" name="Plassholder for innhold 2"/>
          <p:cNvSpPr>
            <a:spLocks noGrp="1"/>
          </p:cNvSpPr>
          <p:nvPr>
            <p:ph idx="1"/>
          </p:nvPr>
        </p:nvSpPr>
        <p:spPr>
          <a:xfrm>
            <a:off x="838200" y="1027906"/>
            <a:ext cx="10515600" cy="5171941"/>
          </a:xfrm>
        </p:spPr>
        <p:txBody>
          <a:bodyPr>
            <a:normAutofit fontScale="92500" lnSpcReduction="20000"/>
          </a:bodyPr>
          <a:lstStyle/>
          <a:p>
            <a:endParaRPr lang="en-US" dirty="0"/>
          </a:p>
          <a:p>
            <a:pPr>
              <a:lnSpc>
                <a:spcPct val="150000"/>
              </a:lnSpc>
            </a:pPr>
            <a:r>
              <a:rPr lang="en-US" sz="2400" dirty="0">
                <a:latin typeface="Roboto" panose="02000000000000000000" pitchFamily="2" charset="0"/>
                <a:ea typeface="Roboto" panose="02000000000000000000" pitchFamily="2" charset="0"/>
              </a:rPr>
              <a:t>The Parliamentary Ombudsman supervises public administration agencies. Supervision is carried out on the basis of complaints from citizens concerning any maladministration or injustice on the part of a public agency. The Parliamentary Ombudsman processes complaints that apply to government, municipal or county administrations. The Ombudsman may also address issues on his own initiative</a:t>
            </a:r>
            <a:r>
              <a:rPr lang="en-US" sz="2400" dirty="0" smtClean="0">
                <a:latin typeface="Roboto" panose="02000000000000000000" pitchFamily="2" charset="0"/>
                <a:ea typeface="Roboto" panose="02000000000000000000" pitchFamily="2" charset="0"/>
              </a:rPr>
              <a:t>.</a:t>
            </a:r>
          </a:p>
          <a:p>
            <a:pPr marL="0" indent="0">
              <a:lnSpc>
                <a:spcPct val="150000"/>
              </a:lnSpc>
              <a:buNone/>
            </a:pPr>
            <a:endParaRPr lang="en-US" sz="2400" dirty="0">
              <a:latin typeface="Roboto" panose="02000000000000000000" pitchFamily="2" charset="0"/>
              <a:ea typeface="Roboto" panose="02000000000000000000" pitchFamily="2" charset="0"/>
            </a:endParaRPr>
          </a:p>
          <a:p>
            <a:pPr>
              <a:lnSpc>
                <a:spcPct val="150000"/>
              </a:lnSpc>
            </a:pPr>
            <a:r>
              <a:rPr lang="en-US" sz="2400" dirty="0">
                <a:latin typeface="Roboto" panose="02000000000000000000" pitchFamily="2" charset="0"/>
                <a:ea typeface="Roboto" panose="02000000000000000000" pitchFamily="2" charset="0"/>
              </a:rPr>
              <a:t>Making a complaint to the Ombudsman is free of charge. Complaints must be in writing. You can make a complaint by completing the complaints form or writing a letter.</a:t>
            </a:r>
            <a:endParaRPr lang="nb-NO" sz="24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1749995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en-US" sz="3600" b="1" dirty="0">
                <a:solidFill>
                  <a:srgbClr val="0070C0"/>
                </a:solidFill>
                <a:latin typeface="Roboto Slab" pitchFamily="2" charset="0"/>
                <a:ea typeface="Roboto Slab" pitchFamily="2" charset="0"/>
              </a:rPr>
              <a:t>The Equality and anti-discrimination </a:t>
            </a:r>
            <a:r>
              <a:rPr lang="en-US" sz="3600" b="1" dirty="0" err="1" smtClean="0">
                <a:solidFill>
                  <a:srgbClr val="0070C0"/>
                </a:solidFill>
                <a:latin typeface="Roboto Slab" pitchFamily="2" charset="0"/>
                <a:ea typeface="Roboto Slab" pitchFamily="2" charset="0"/>
              </a:rPr>
              <a:t>Ombud</a:t>
            </a:r>
            <a:endParaRPr lang="nb-NO" sz="3600" dirty="0">
              <a:solidFill>
                <a:srgbClr val="0070C0"/>
              </a:solidFill>
              <a:latin typeface="Roboto Slab" pitchFamily="2" charset="0"/>
              <a:ea typeface="Roboto Slab" pitchFamily="2" charset="0"/>
            </a:endParaRPr>
          </a:p>
        </p:txBody>
      </p:sp>
      <p:sp>
        <p:nvSpPr>
          <p:cNvPr id="3" name="Plassholder for innhold 2"/>
          <p:cNvSpPr>
            <a:spLocks noGrp="1"/>
          </p:cNvSpPr>
          <p:nvPr>
            <p:ph idx="1"/>
          </p:nvPr>
        </p:nvSpPr>
        <p:spPr>
          <a:xfrm>
            <a:off x="838200" y="1690688"/>
            <a:ext cx="10515600" cy="4758238"/>
          </a:xfrm>
        </p:spPr>
        <p:txBody>
          <a:bodyPr>
            <a:normAutofit fontScale="55000" lnSpcReduction="20000"/>
          </a:bodyPr>
          <a:lstStyle/>
          <a:p>
            <a:pPr marL="342900" indent="-342900">
              <a:lnSpc>
                <a:spcPct val="120000"/>
              </a:lnSpc>
            </a:pPr>
            <a:r>
              <a:rPr lang="en-US" sz="4000" dirty="0">
                <a:latin typeface="Roboto" panose="02000000000000000000" pitchFamily="2" charset="0"/>
                <a:ea typeface="Roboto" panose="02000000000000000000" pitchFamily="2" charset="0"/>
              </a:rPr>
              <a:t>The equality and anti-discrimination ombudsman is for those who are discriminated against.</a:t>
            </a:r>
          </a:p>
          <a:p>
            <a:pPr marL="342900" indent="-342900">
              <a:lnSpc>
                <a:spcPct val="120000"/>
              </a:lnSpc>
            </a:pPr>
            <a:endParaRPr lang="en-US" sz="4000" dirty="0">
              <a:latin typeface="Roboto" panose="02000000000000000000" pitchFamily="2" charset="0"/>
              <a:ea typeface="Roboto" panose="02000000000000000000" pitchFamily="2" charset="0"/>
            </a:endParaRPr>
          </a:p>
          <a:p>
            <a:pPr marL="342900" indent="-342900">
              <a:lnSpc>
                <a:spcPct val="120000"/>
              </a:lnSpc>
            </a:pPr>
            <a:r>
              <a:rPr lang="en-US" sz="4000" dirty="0">
                <a:latin typeface="Roboto" panose="02000000000000000000" pitchFamily="2" charset="0"/>
                <a:ea typeface="Roboto" panose="02000000000000000000" pitchFamily="2" charset="0"/>
              </a:rPr>
              <a:t>The </a:t>
            </a:r>
            <a:r>
              <a:rPr lang="en-US" sz="4000" dirty="0" err="1">
                <a:latin typeface="Roboto" panose="02000000000000000000" pitchFamily="2" charset="0"/>
                <a:ea typeface="Roboto" panose="02000000000000000000" pitchFamily="2" charset="0"/>
              </a:rPr>
              <a:t>ombud</a:t>
            </a:r>
            <a:r>
              <a:rPr lang="en-US" sz="4000" dirty="0">
                <a:latin typeface="Roboto" panose="02000000000000000000" pitchFamily="2" charset="0"/>
                <a:ea typeface="Roboto" panose="02000000000000000000" pitchFamily="2" charset="0"/>
              </a:rPr>
              <a:t> is contacted by people who report bullying, harassment, discrimination, exclusion, abuse and violence. The common theme is that their lives are severely constrained. They are denied the opportunity of participating in society, controlling their own lives and their own day-to-day existence.</a:t>
            </a:r>
          </a:p>
          <a:p>
            <a:pPr marL="342900" indent="-342900">
              <a:lnSpc>
                <a:spcPct val="120000"/>
              </a:lnSpc>
            </a:pPr>
            <a:endParaRPr lang="en-US" sz="4000" dirty="0">
              <a:latin typeface="Roboto" panose="02000000000000000000" pitchFamily="2" charset="0"/>
              <a:ea typeface="Roboto" panose="02000000000000000000" pitchFamily="2" charset="0"/>
            </a:endParaRPr>
          </a:p>
          <a:p>
            <a:pPr marL="342900" indent="-342900">
              <a:lnSpc>
                <a:spcPct val="120000"/>
              </a:lnSpc>
            </a:pPr>
            <a:r>
              <a:rPr lang="en-US" sz="4000" dirty="0">
                <a:latin typeface="Roboto" panose="02000000000000000000" pitchFamily="2" charset="0"/>
                <a:ea typeface="Roboto" panose="02000000000000000000" pitchFamily="2" charset="0"/>
              </a:rPr>
              <a:t>The main task of the </a:t>
            </a:r>
            <a:r>
              <a:rPr lang="en-US" sz="4000" dirty="0" err="1">
                <a:latin typeface="Roboto" panose="02000000000000000000" pitchFamily="2" charset="0"/>
                <a:ea typeface="Roboto" panose="02000000000000000000" pitchFamily="2" charset="0"/>
              </a:rPr>
              <a:t>ombud</a:t>
            </a:r>
            <a:r>
              <a:rPr lang="en-US" sz="4000" dirty="0">
                <a:latin typeface="Roboto" panose="02000000000000000000" pitchFamily="2" charset="0"/>
                <a:ea typeface="Roboto" panose="02000000000000000000" pitchFamily="2" charset="0"/>
              </a:rPr>
              <a:t> is to promote equality and fight against discrimination based on gender, ethnicity, religion, disability, sexual orientation, gender identity, gender expression and age.</a:t>
            </a:r>
            <a:endParaRPr lang="nb-NO" sz="4000" dirty="0">
              <a:latin typeface="Roboto" panose="02000000000000000000" pitchFamily="2" charset="0"/>
              <a:ea typeface="Roboto" panose="02000000000000000000" pitchFamily="2" charset="0"/>
            </a:endParaRPr>
          </a:p>
          <a:p>
            <a:pPr marL="0" indent="0">
              <a:buNone/>
            </a:pPr>
            <a:endParaRPr lang="nb-NO" dirty="0"/>
          </a:p>
        </p:txBody>
      </p:sp>
    </p:spTree>
    <p:extLst>
      <p:ext uri="{BB962C8B-B14F-4D97-AF65-F5344CB8AC3E}">
        <p14:creationId xmlns:p14="http://schemas.microsoft.com/office/powerpoint/2010/main" val="761857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51573" y="740510"/>
            <a:ext cx="10515600" cy="1325563"/>
          </a:xfrm>
        </p:spPr>
        <p:txBody>
          <a:bodyPr>
            <a:normAutofit fontScale="90000"/>
          </a:bodyPr>
          <a:lstStyle/>
          <a:p>
            <a:pPr algn="ctr"/>
            <a:r>
              <a:rPr lang="en-US" sz="4000" b="1" dirty="0">
                <a:solidFill>
                  <a:srgbClr val="0070C0"/>
                </a:solidFill>
                <a:latin typeface="Roboto Slab" pitchFamily="2" charset="0"/>
                <a:ea typeface="Roboto Slab" pitchFamily="2" charset="0"/>
              </a:rPr>
              <a:t>The Equality and Anti-discrimination Tribunal</a:t>
            </a:r>
            <a:r>
              <a:rPr lang="en-US" dirty="0"/>
              <a:t/>
            </a:r>
            <a:br>
              <a:rPr lang="en-US" dirty="0"/>
            </a:br>
            <a:endParaRPr lang="nb-NO" dirty="0"/>
          </a:p>
        </p:txBody>
      </p:sp>
      <p:sp>
        <p:nvSpPr>
          <p:cNvPr id="3" name="Plassholder for innhold 2"/>
          <p:cNvSpPr>
            <a:spLocks noGrp="1"/>
          </p:cNvSpPr>
          <p:nvPr>
            <p:ph idx="1"/>
          </p:nvPr>
        </p:nvSpPr>
        <p:spPr>
          <a:xfrm>
            <a:off x="838200" y="1151856"/>
            <a:ext cx="10515600" cy="4351338"/>
          </a:xfrm>
        </p:spPr>
        <p:txBody>
          <a:bodyPr>
            <a:normAutofit fontScale="62500" lnSpcReduction="20000"/>
          </a:bodyPr>
          <a:lstStyle/>
          <a:p>
            <a:pPr marL="0" indent="0">
              <a:buNone/>
            </a:pPr>
            <a:endParaRPr lang="en-US" dirty="0"/>
          </a:p>
          <a:p>
            <a:pPr marL="0" indent="0">
              <a:buNone/>
            </a:pPr>
            <a:endParaRPr lang="en-US" sz="3500" dirty="0">
              <a:latin typeface="Roboto" panose="02000000000000000000" pitchFamily="2" charset="0"/>
              <a:ea typeface="Roboto" panose="02000000000000000000" pitchFamily="2" charset="0"/>
            </a:endParaRPr>
          </a:p>
          <a:p>
            <a:r>
              <a:rPr lang="en-US" sz="3500" dirty="0">
                <a:latin typeface="Roboto" panose="02000000000000000000" pitchFamily="2" charset="0"/>
                <a:ea typeface="Roboto" panose="02000000000000000000" pitchFamily="2" charset="0"/>
              </a:rPr>
              <a:t>The Equality and Anti-discrimination Tribunal considers appeals against the statements and decisions made by the Equality and Anti-discrimination </a:t>
            </a:r>
            <a:r>
              <a:rPr lang="en-US" sz="3500" dirty="0" err="1">
                <a:latin typeface="Roboto" panose="02000000000000000000" pitchFamily="2" charset="0"/>
                <a:ea typeface="Roboto" panose="02000000000000000000" pitchFamily="2" charset="0"/>
              </a:rPr>
              <a:t>Ombud</a:t>
            </a:r>
            <a:r>
              <a:rPr lang="en-US" sz="3500" dirty="0">
                <a:latin typeface="Roboto" panose="02000000000000000000" pitchFamily="2" charset="0"/>
                <a:ea typeface="Roboto" panose="02000000000000000000" pitchFamily="2" charset="0"/>
              </a:rPr>
              <a:t>. Consideration by the Tribunal is free of charge.</a:t>
            </a:r>
          </a:p>
          <a:p>
            <a:endParaRPr lang="en-US" sz="3500" dirty="0">
              <a:latin typeface="Roboto" panose="02000000000000000000" pitchFamily="2" charset="0"/>
              <a:ea typeface="Roboto" panose="02000000000000000000" pitchFamily="2" charset="0"/>
            </a:endParaRPr>
          </a:p>
          <a:p>
            <a:r>
              <a:rPr lang="en-US" sz="3500" dirty="0">
                <a:latin typeface="Roboto" panose="02000000000000000000" pitchFamily="2" charset="0"/>
                <a:ea typeface="Roboto" panose="02000000000000000000" pitchFamily="2" charset="0"/>
              </a:rPr>
              <a:t>The Tribunal only considers cases that first have been considered by the </a:t>
            </a:r>
            <a:r>
              <a:rPr lang="en-US" sz="3500" dirty="0" err="1">
                <a:latin typeface="Roboto" panose="02000000000000000000" pitchFamily="2" charset="0"/>
                <a:ea typeface="Roboto" panose="02000000000000000000" pitchFamily="2" charset="0"/>
              </a:rPr>
              <a:t>Ombud</a:t>
            </a:r>
            <a:r>
              <a:rPr lang="en-US" sz="3500" dirty="0">
                <a:latin typeface="Roboto" panose="02000000000000000000" pitchFamily="2" charset="0"/>
                <a:ea typeface="Roboto" panose="02000000000000000000" pitchFamily="2" charset="0"/>
              </a:rPr>
              <a:t>. A party who is in disagreement with the </a:t>
            </a:r>
            <a:r>
              <a:rPr lang="en-US" sz="3500" dirty="0" err="1">
                <a:latin typeface="Roboto" panose="02000000000000000000" pitchFamily="2" charset="0"/>
                <a:ea typeface="Roboto" panose="02000000000000000000" pitchFamily="2" charset="0"/>
              </a:rPr>
              <a:t>Ombud’s</a:t>
            </a:r>
            <a:r>
              <a:rPr lang="en-US" sz="3500" dirty="0">
                <a:latin typeface="Roboto" panose="02000000000000000000" pitchFamily="2" charset="0"/>
                <a:ea typeface="Roboto" panose="02000000000000000000" pitchFamily="2" charset="0"/>
              </a:rPr>
              <a:t> statement can bring the case before the Tribunal. The </a:t>
            </a:r>
            <a:r>
              <a:rPr lang="en-US" sz="3500" dirty="0" err="1">
                <a:latin typeface="Roboto" panose="02000000000000000000" pitchFamily="2" charset="0"/>
                <a:ea typeface="Roboto" panose="02000000000000000000" pitchFamily="2" charset="0"/>
              </a:rPr>
              <a:t>Ombud</a:t>
            </a:r>
            <a:r>
              <a:rPr lang="en-US" sz="3500" dirty="0">
                <a:latin typeface="Roboto" panose="02000000000000000000" pitchFamily="2" charset="0"/>
                <a:ea typeface="Roboto" panose="02000000000000000000" pitchFamily="2" charset="0"/>
              </a:rPr>
              <a:t> can also bring cases before the Tribunal, if one of the parties does not comply with the </a:t>
            </a:r>
            <a:r>
              <a:rPr lang="en-US" sz="3500" dirty="0" err="1">
                <a:latin typeface="Roboto" panose="02000000000000000000" pitchFamily="2" charset="0"/>
                <a:ea typeface="Roboto" panose="02000000000000000000" pitchFamily="2" charset="0"/>
              </a:rPr>
              <a:t>Ombud’s</a:t>
            </a:r>
            <a:r>
              <a:rPr lang="en-US" sz="3500" dirty="0">
                <a:latin typeface="Roboto" panose="02000000000000000000" pitchFamily="2" charset="0"/>
                <a:ea typeface="Roboto" panose="02000000000000000000" pitchFamily="2" charset="0"/>
              </a:rPr>
              <a:t> statement.</a:t>
            </a:r>
          </a:p>
          <a:p>
            <a:endParaRPr lang="en-US" sz="3500" dirty="0">
              <a:latin typeface="Roboto" panose="02000000000000000000" pitchFamily="2" charset="0"/>
              <a:ea typeface="Roboto" panose="02000000000000000000" pitchFamily="2" charset="0"/>
            </a:endParaRPr>
          </a:p>
          <a:p>
            <a:r>
              <a:rPr lang="en-US" sz="3500" dirty="0">
                <a:latin typeface="Roboto" panose="02000000000000000000" pitchFamily="2" charset="0"/>
                <a:ea typeface="Roboto" panose="02000000000000000000" pitchFamily="2" charset="0"/>
              </a:rPr>
              <a:t>The Tribunal is an independent administrative body administratively placed under The Ministry of Children, Equality and Social Inclusion. The Ministry has no entitlement to issue instructions for, or reverse the Tribunal’s exercise of its authority in individual cases.</a:t>
            </a:r>
            <a:endParaRPr lang="nb-NO" sz="35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788582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sz="4200" b="1" dirty="0">
                <a:solidFill>
                  <a:srgbClr val="0070C0"/>
                </a:solidFill>
                <a:latin typeface="Roboto Slab" pitchFamily="2" charset="0"/>
                <a:ea typeface="Roboto Slab" pitchFamily="2" charset="0"/>
              </a:rPr>
              <a:t>The </a:t>
            </a:r>
            <a:r>
              <a:rPr lang="nb-NO" sz="4200" b="1" dirty="0" err="1">
                <a:solidFill>
                  <a:srgbClr val="0070C0"/>
                </a:solidFill>
                <a:latin typeface="Roboto Slab" pitchFamily="2" charset="0"/>
                <a:ea typeface="Roboto Slab" pitchFamily="2" charset="0"/>
              </a:rPr>
              <a:t>Ombudsman</a:t>
            </a:r>
            <a:r>
              <a:rPr lang="nb-NO" sz="4200" b="1" dirty="0">
                <a:solidFill>
                  <a:srgbClr val="0070C0"/>
                </a:solidFill>
                <a:latin typeface="Roboto Slab" pitchFamily="2" charset="0"/>
                <a:ea typeface="Roboto Slab" pitchFamily="2" charset="0"/>
              </a:rPr>
              <a:t> for </a:t>
            </a:r>
            <a:r>
              <a:rPr lang="nb-NO" sz="4200" b="1" dirty="0" err="1">
                <a:solidFill>
                  <a:srgbClr val="0070C0"/>
                </a:solidFill>
                <a:latin typeface="Roboto Slab" pitchFamily="2" charset="0"/>
                <a:ea typeface="Roboto Slab" pitchFamily="2" charset="0"/>
              </a:rPr>
              <a:t>Children</a:t>
            </a:r>
            <a:r>
              <a:rPr lang="nb-NO" sz="4200" b="1" dirty="0">
                <a:solidFill>
                  <a:srgbClr val="0070C0"/>
                </a:solidFill>
                <a:latin typeface="Roboto Slab" pitchFamily="2" charset="0"/>
                <a:ea typeface="Roboto Slab" pitchFamily="2" charset="0"/>
              </a:rPr>
              <a:t> </a:t>
            </a:r>
          </a:p>
        </p:txBody>
      </p:sp>
      <p:sp>
        <p:nvSpPr>
          <p:cNvPr id="3" name="Plassholder for innhold 2"/>
          <p:cNvSpPr>
            <a:spLocks noGrp="1"/>
          </p:cNvSpPr>
          <p:nvPr>
            <p:ph idx="1"/>
          </p:nvPr>
        </p:nvSpPr>
        <p:spPr>
          <a:xfrm>
            <a:off x="838200" y="2124009"/>
            <a:ext cx="10515600" cy="4351338"/>
          </a:xfrm>
        </p:spPr>
        <p:txBody>
          <a:bodyPr>
            <a:normAutofit/>
          </a:bodyPr>
          <a:lstStyle/>
          <a:p>
            <a:r>
              <a:rPr lang="en-US" sz="2200" dirty="0">
                <a:latin typeface="Roboto" panose="02000000000000000000" pitchFamily="2" charset="0"/>
                <a:ea typeface="Roboto" panose="02000000000000000000" pitchFamily="2" charset="0"/>
              </a:rPr>
              <a:t>The Ombudsman for Children is an advocate for children and young </a:t>
            </a:r>
            <a:r>
              <a:rPr lang="en-US" sz="2200" dirty="0" smtClean="0">
                <a:latin typeface="Roboto" panose="02000000000000000000" pitchFamily="2" charset="0"/>
                <a:ea typeface="Roboto" panose="02000000000000000000" pitchFamily="2" charset="0"/>
              </a:rPr>
              <a:t>people, who works </a:t>
            </a:r>
            <a:r>
              <a:rPr lang="en-US" sz="2200" dirty="0">
                <a:latin typeface="Roboto" panose="02000000000000000000" pitchFamily="2" charset="0"/>
                <a:ea typeface="Roboto" panose="02000000000000000000" pitchFamily="2" charset="0"/>
              </a:rPr>
              <a:t>to uphold the rights of children.</a:t>
            </a:r>
          </a:p>
          <a:p>
            <a:endParaRPr lang="en-US" sz="2200" dirty="0">
              <a:latin typeface="Roboto" panose="02000000000000000000" pitchFamily="2" charset="0"/>
              <a:ea typeface="Roboto" panose="02000000000000000000" pitchFamily="2" charset="0"/>
            </a:endParaRPr>
          </a:p>
          <a:p>
            <a:r>
              <a:rPr lang="en-US" sz="2200" dirty="0">
                <a:latin typeface="Roboto" panose="02000000000000000000" pitchFamily="2" charset="0"/>
                <a:ea typeface="Roboto" panose="02000000000000000000" pitchFamily="2" charset="0"/>
              </a:rPr>
              <a:t>The Norwegian Ombudsman for Children was the world’s first Ombudsman for Children. Now there is an Ombudsman for Children in several countries around the world.</a:t>
            </a:r>
          </a:p>
          <a:p>
            <a:endParaRPr lang="en-US" sz="2200" dirty="0">
              <a:latin typeface="Roboto" panose="02000000000000000000" pitchFamily="2" charset="0"/>
              <a:ea typeface="Roboto" panose="02000000000000000000" pitchFamily="2" charset="0"/>
            </a:endParaRPr>
          </a:p>
          <a:p>
            <a:r>
              <a:rPr lang="en-US" sz="2200" dirty="0">
                <a:latin typeface="Roboto" panose="02000000000000000000" pitchFamily="2" charset="0"/>
                <a:ea typeface="Roboto" panose="02000000000000000000" pitchFamily="2" charset="0"/>
              </a:rPr>
              <a:t>The Ombudsman for Children is appointed by the King and occupies the post for six years.</a:t>
            </a:r>
            <a:endParaRPr lang="nb-NO" sz="22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335121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19889" y="827138"/>
            <a:ext cx="10515600" cy="1325563"/>
          </a:xfrm>
        </p:spPr>
        <p:txBody>
          <a:bodyPr>
            <a:normAutofit fontScale="90000"/>
          </a:bodyPr>
          <a:lstStyle/>
          <a:p>
            <a:pPr algn="ctr"/>
            <a:r>
              <a:rPr lang="en-US" sz="4000" b="1" dirty="0" smtClean="0">
                <a:solidFill>
                  <a:srgbClr val="0070C0"/>
                </a:solidFill>
                <a:latin typeface="Roboto Slab" pitchFamily="2" charset="0"/>
                <a:ea typeface="Roboto Slab" pitchFamily="2" charset="0"/>
              </a:rPr>
              <a:t>The Health </a:t>
            </a:r>
            <a:r>
              <a:rPr lang="en-US" sz="4000" b="1" dirty="0">
                <a:solidFill>
                  <a:srgbClr val="0070C0"/>
                </a:solidFill>
                <a:latin typeface="Roboto Slab" pitchFamily="2" charset="0"/>
                <a:ea typeface="Roboto Slab" pitchFamily="2" charset="0"/>
              </a:rPr>
              <a:t>and Social Services </a:t>
            </a:r>
            <a:r>
              <a:rPr lang="en-US" sz="4000" b="1" dirty="0" smtClean="0">
                <a:solidFill>
                  <a:srgbClr val="0070C0"/>
                </a:solidFill>
                <a:latin typeface="Roboto Slab" pitchFamily="2" charset="0"/>
                <a:ea typeface="Roboto Slab" pitchFamily="2" charset="0"/>
              </a:rPr>
              <a:t>Ombudsmen</a:t>
            </a:r>
            <a:r>
              <a:rPr lang="en-US" dirty="0"/>
              <a:t/>
            </a:r>
            <a:br>
              <a:rPr lang="en-US" dirty="0"/>
            </a:br>
            <a:endParaRPr lang="nb-NO" dirty="0"/>
          </a:p>
        </p:txBody>
      </p:sp>
      <p:sp>
        <p:nvSpPr>
          <p:cNvPr id="3" name="Plassholder for innhold 2"/>
          <p:cNvSpPr>
            <a:spLocks noGrp="1"/>
          </p:cNvSpPr>
          <p:nvPr>
            <p:ph idx="1"/>
          </p:nvPr>
        </p:nvSpPr>
        <p:spPr>
          <a:xfrm>
            <a:off x="972953" y="2352658"/>
            <a:ext cx="10009472" cy="4351338"/>
          </a:xfrm>
        </p:spPr>
        <p:txBody>
          <a:bodyPr/>
          <a:lstStyle/>
          <a:p>
            <a:r>
              <a:rPr lang="en-US" dirty="0" smtClean="0">
                <a:latin typeface="Roboto" panose="02000000000000000000" pitchFamily="2" charset="0"/>
                <a:ea typeface="Roboto" panose="02000000000000000000" pitchFamily="2" charset="0"/>
              </a:rPr>
              <a:t>Parliament </a:t>
            </a:r>
            <a:r>
              <a:rPr lang="en-US" dirty="0">
                <a:latin typeface="Roboto" panose="02000000000000000000" pitchFamily="2" charset="0"/>
                <a:ea typeface="Roboto" panose="02000000000000000000" pitchFamily="2" charset="0"/>
              </a:rPr>
              <a:t>has decided that there should be an </a:t>
            </a:r>
            <a:r>
              <a:rPr lang="en-US" dirty="0" smtClean="0">
                <a:latin typeface="Roboto" panose="02000000000000000000" pitchFamily="2" charset="0"/>
                <a:ea typeface="Roboto" panose="02000000000000000000" pitchFamily="2" charset="0"/>
              </a:rPr>
              <a:t> ombudsman </a:t>
            </a:r>
            <a:r>
              <a:rPr lang="en-US" dirty="0">
                <a:latin typeface="Roboto" panose="02000000000000000000" pitchFamily="2" charset="0"/>
                <a:ea typeface="Roboto" panose="02000000000000000000" pitchFamily="2" charset="0"/>
              </a:rPr>
              <a:t>in each county who can help patients and clients who do not get the help or treatment they are in need of.</a:t>
            </a:r>
            <a:endParaRPr lang="nb-NO"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906229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1162843"/>
            <a:ext cx="10515600" cy="1325563"/>
          </a:xfrm>
        </p:spPr>
        <p:txBody>
          <a:bodyPr>
            <a:normAutofit/>
          </a:bodyPr>
          <a:lstStyle/>
          <a:p>
            <a:pPr algn="ctr"/>
            <a:r>
              <a:rPr lang="en-US" sz="3600" b="1" dirty="0">
                <a:solidFill>
                  <a:srgbClr val="0070C0"/>
                </a:solidFill>
                <a:latin typeface="Roboto Slab" pitchFamily="2" charset="0"/>
                <a:ea typeface="Roboto Slab" pitchFamily="2" charset="0"/>
              </a:rPr>
              <a:t>The Norwegian Data Protection Authority</a:t>
            </a:r>
            <a:r>
              <a:rPr lang="en-US" dirty="0"/>
              <a:t/>
            </a:r>
            <a:br>
              <a:rPr lang="en-US" dirty="0"/>
            </a:br>
            <a:endParaRPr lang="nb-NO" dirty="0"/>
          </a:p>
        </p:txBody>
      </p:sp>
      <p:sp>
        <p:nvSpPr>
          <p:cNvPr id="3" name="Plassholder for innhold 2"/>
          <p:cNvSpPr>
            <a:spLocks noGrp="1"/>
          </p:cNvSpPr>
          <p:nvPr>
            <p:ph idx="1"/>
          </p:nvPr>
        </p:nvSpPr>
        <p:spPr>
          <a:xfrm>
            <a:off x="1442586" y="2008505"/>
            <a:ext cx="9306827" cy="4351338"/>
          </a:xfrm>
        </p:spPr>
        <p:txBody>
          <a:bodyPr/>
          <a:lstStyle/>
          <a:p>
            <a:pPr marL="0" indent="0">
              <a:buNone/>
            </a:pPr>
            <a:endParaRPr lang="en-US" dirty="0"/>
          </a:p>
          <a:p>
            <a:r>
              <a:rPr lang="en-US" dirty="0" smtClean="0">
                <a:latin typeface="Roboto" panose="02000000000000000000" pitchFamily="2" charset="0"/>
                <a:ea typeface="Roboto" panose="02000000000000000000" pitchFamily="2" charset="0"/>
              </a:rPr>
              <a:t>The </a:t>
            </a:r>
            <a:r>
              <a:rPr lang="en-US" dirty="0">
                <a:latin typeface="Roboto" panose="02000000000000000000" pitchFamily="2" charset="0"/>
                <a:ea typeface="Roboto" panose="02000000000000000000" pitchFamily="2" charset="0"/>
              </a:rPr>
              <a:t>Norwegian Data Protection Authority protects the right to privacy and strives to prevent misuse of personal data.</a:t>
            </a:r>
            <a:endParaRPr lang="nb-NO"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967319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b="1" dirty="0" err="1" smtClean="0">
                <a:solidFill>
                  <a:srgbClr val="0070C0"/>
                </a:solidFill>
                <a:latin typeface="Roboto Slab" pitchFamily="2" charset="0"/>
                <a:ea typeface="Roboto Slab" pitchFamily="2" charset="0"/>
              </a:rPr>
              <a:t>Norway`s</a:t>
            </a:r>
            <a:r>
              <a:rPr lang="nb-NO" sz="3600" b="1" dirty="0" smtClean="0">
                <a:solidFill>
                  <a:srgbClr val="0070C0"/>
                </a:solidFill>
                <a:latin typeface="Roboto Slab" pitchFamily="2" charset="0"/>
                <a:ea typeface="Roboto Slab" pitchFamily="2" charset="0"/>
              </a:rPr>
              <a:t> National Human Rights </a:t>
            </a:r>
            <a:r>
              <a:rPr lang="nb-NO" sz="3600" b="1" dirty="0" err="1" smtClean="0">
                <a:solidFill>
                  <a:srgbClr val="0070C0"/>
                </a:solidFill>
                <a:latin typeface="Roboto Slab" pitchFamily="2" charset="0"/>
                <a:ea typeface="Roboto Slab" pitchFamily="2" charset="0"/>
              </a:rPr>
              <a:t>Institution</a:t>
            </a:r>
            <a:endParaRPr lang="nb-NO" sz="3600" b="1" dirty="0">
              <a:solidFill>
                <a:srgbClr val="0070C0"/>
              </a:solidFill>
              <a:latin typeface="Roboto Slab" pitchFamily="2" charset="0"/>
              <a:ea typeface="Roboto Slab" pitchFamily="2" charset="0"/>
            </a:endParaRPr>
          </a:p>
        </p:txBody>
      </p:sp>
      <p:sp>
        <p:nvSpPr>
          <p:cNvPr id="3" name="Plassholder for innhold 2"/>
          <p:cNvSpPr>
            <a:spLocks noGrp="1"/>
          </p:cNvSpPr>
          <p:nvPr>
            <p:ph idx="1"/>
          </p:nvPr>
        </p:nvSpPr>
        <p:spPr/>
        <p:txBody>
          <a:bodyPr/>
          <a:lstStyle/>
          <a:p>
            <a:r>
              <a:rPr lang="nb-NO" dirty="0" err="1" smtClean="0">
                <a:latin typeface="Roboto" panose="02000000000000000000" pitchFamily="2" charset="0"/>
                <a:ea typeface="Roboto" panose="02000000000000000000" pitchFamily="2" charset="0"/>
              </a:rPr>
              <a:t>Established</a:t>
            </a:r>
            <a:r>
              <a:rPr lang="nb-NO" dirty="0" smtClean="0">
                <a:latin typeface="Roboto" panose="02000000000000000000" pitchFamily="2" charset="0"/>
                <a:ea typeface="Roboto" panose="02000000000000000000" pitchFamily="2" charset="0"/>
              </a:rPr>
              <a:t> by an </a:t>
            </a:r>
            <a:r>
              <a:rPr lang="nb-NO" dirty="0" err="1" smtClean="0">
                <a:latin typeface="Roboto" panose="02000000000000000000" pitchFamily="2" charset="0"/>
                <a:ea typeface="Roboto" panose="02000000000000000000" pitchFamily="2" charset="0"/>
              </a:rPr>
              <a:t>act</a:t>
            </a:r>
            <a:r>
              <a:rPr lang="nb-NO" dirty="0" smtClean="0">
                <a:latin typeface="Roboto" panose="02000000000000000000" pitchFamily="2" charset="0"/>
                <a:ea typeface="Roboto" panose="02000000000000000000" pitchFamily="2" charset="0"/>
              </a:rPr>
              <a:t> </a:t>
            </a:r>
            <a:r>
              <a:rPr lang="nb-NO" dirty="0" err="1" smtClean="0">
                <a:latin typeface="Roboto" panose="02000000000000000000" pitchFamily="2" charset="0"/>
                <a:ea typeface="Roboto" panose="02000000000000000000" pitchFamily="2" charset="0"/>
              </a:rPr>
              <a:t>which</a:t>
            </a:r>
            <a:r>
              <a:rPr lang="nb-NO" dirty="0" smtClean="0">
                <a:latin typeface="Roboto" panose="02000000000000000000" pitchFamily="2" charset="0"/>
                <a:ea typeface="Roboto" panose="02000000000000000000" pitchFamily="2" charset="0"/>
              </a:rPr>
              <a:t> </a:t>
            </a:r>
            <a:r>
              <a:rPr lang="nb-NO" dirty="0" err="1" smtClean="0">
                <a:latin typeface="Roboto" panose="02000000000000000000" pitchFamily="2" charset="0"/>
                <a:ea typeface="Roboto" panose="02000000000000000000" pitchFamily="2" charset="0"/>
              </a:rPr>
              <a:t>entered</a:t>
            </a:r>
            <a:r>
              <a:rPr lang="nb-NO" dirty="0" smtClean="0">
                <a:latin typeface="Roboto" panose="02000000000000000000" pitchFamily="2" charset="0"/>
                <a:ea typeface="Roboto" panose="02000000000000000000" pitchFamily="2" charset="0"/>
              </a:rPr>
              <a:t> </a:t>
            </a:r>
            <a:r>
              <a:rPr lang="nb-NO" dirty="0" err="1" smtClean="0">
                <a:latin typeface="Roboto" panose="02000000000000000000" pitchFamily="2" charset="0"/>
                <a:ea typeface="Roboto" panose="02000000000000000000" pitchFamily="2" charset="0"/>
              </a:rPr>
              <a:t>into</a:t>
            </a:r>
            <a:r>
              <a:rPr lang="nb-NO" dirty="0" smtClean="0">
                <a:latin typeface="Roboto" panose="02000000000000000000" pitchFamily="2" charset="0"/>
                <a:ea typeface="Roboto" panose="02000000000000000000" pitchFamily="2" charset="0"/>
              </a:rPr>
              <a:t> force 1 </a:t>
            </a:r>
            <a:r>
              <a:rPr lang="nb-NO" dirty="0" err="1" smtClean="0">
                <a:latin typeface="Roboto" panose="02000000000000000000" pitchFamily="2" charset="0"/>
                <a:ea typeface="Roboto" panose="02000000000000000000" pitchFamily="2" charset="0"/>
              </a:rPr>
              <a:t>July</a:t>
            </a:r>
            <a:r>
              <a:rPr lang="nb-NO" dirty="0" smtClean="0">
                <a:latin typeface="Roboto" panose="02000000000000000000" pitchFamily="2" charset="0"/>
                <a:ea typeface="Roboto" panose="02000000000000000000" pitchFamily="2" charset="0"/>
              </a:rPr>
              <a:t> 2015. </a:t>
            </a:r>
          </a:p>
          <a:p>
            <a:endParaRPr lang="en-US" dirty="0">
              <a:latin typeface="Roboto" panose="02000000000000000000" pitchFamily="2" charset="0"/>
              <a:ea typeface="Roboto" panose="02000000000000000000" pitchFamily="2" charset="0"/>
            </a:endParaRPr>
          </a:p>
          <a:p>
            <a:r>
              <a:rPr lang="en-US" dirty="0">
                <a:latin typeface="Roboto" panose="02000000000000000000" pitchFamily="2" charset="0"/>
                <a:ea typeface="Roboto" panose="02000000000000000000" pitchFamily="2" charset="0"/>
              </a:rPr>
              <a:t>The primary function of the Norwegian National Human Rights Institution is to promote and protect human rights in accordance with the Constitution, the Human Rights Act and other legislation, international treaties and other international law.</a:t>
            </a:r>
          </a:p>
          <a:p>
            <a:pPr marL="0" indent="0">
              <a:buNone/>
            </a:pPr>
            <a:endParaRPr lang="nb-NO" dirty="0"/>
          </a:p>
        </p:txBody>
      </p:sp>
      <p:sp>
        <p:nvSpPr>
          <p:cNvPr id="4" name="Rektangel 3"/>
          <p:cNvSpPr/>
          <p:nvPr/>
        </p:nvSpPr>
        <p:spPr>
          <a:xfrm>
            <a:off x="2622488" y="2734832"/>
            <a:ext cx="6096000" cy="523220"/>
          </a:xfrm>
          <a:prstGeom prst="rect">
            <a:avLst/>
          </a:prstGeom>
        </p:spPr>
        <p:txBody>
          <a:bodyPr>
            <a:spAutoFit/>
          </a:bodyPr>
          <a:lstStyle/>
          <a:p>
            <a:endParaRPr lang="en-US" sz="2800" dirty="0"/>
          </a:p>
        </p:txBody>
      </p:sp>
    </p:spTree>
    <p:extLst>
      <p:ext uri="{BB962C8B-B14F-4D97-AF65-F5344CB8AC3E}">
        <p14:creationId xmlns:p14="http://schemas.microsoft.com/office/powerpoint/2010/main" val="1696159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91402" y="365125"/>
            <a:ext cx="10362399" cy="1325563"/>
          </a:xfrm>
        </p:spPr>
        <p:txBody>
          <a:bodyPr>
            <a:normAutofit/>
          </a:bodyPr>
          <a:lstStyle/>
          <a:p>
            <a:r>
              <a:rPr lang="nb-NO" sz="4000" b="1" dirty="0" err="1" smtClean="0">
                <a:solidFill>
                  <a:srgbClr val="0070C0"/>
                </a:solidFill>
                <a:latin typeface="Roboto Slab" pitchFamily="2" charset="0"/>
                <a:ea typeface="Roboto Slab" pitchFamily="2" charset="0"/>
              </a:rPr>
              <a:t>What</a:t>
            </a:r>
            <a:r>
              <a:rPr lang="nb-NO" sz="4000" b="1" dirty="0" smtClean="0">
                <a:solidFill>
                  <a:srgbClr val="0070C0"/>
                </a:solidFill>
                <a:latin typeface="Roboto Slab" pitchFamily="2" charset="0"/>
                <a:ea typeface="Roboto Slab" pitchFamily="2" charset="0"/>
              </a:rPr>
              <a:t> is a NHRI?</a:t>
            </a:r>
            <a:endParaRPr lang="nb-NO" sz="4000" b="1" dirty="0">
              <a:solidFill>
                <a:srgbClr val="0070C0"/>
              </a:solidFill>
              <a:latin typeface="Roboto Slab" pitchFamily="2" charset="0"/>
              <a:ea typeface="Roboto Slab" pitchFamily="2" charset="0"/>
            </a:endParaRPr>
          </a:p>
        </p:txBody>
      </p:sp>
      <p:sp>
        <p:nvSpPr>
          <p:cNvPr id="3" name="Plassholder for innhold 2"/>
          <p:cNvSpPr>
            <a:spLocks noGrp="1"/>
          </p:cNvSpPr>
          <p:nvPr>
            <p:ph idx="1"/>
          </p:nvPr>
        </p:nvSpPr>
        <p:spPr>
          <a:xfrm>
            <a:off x="838201" y="1549667"/>
            <a:ext cx="10515600" cy="4774130"/>
          </a:xfrm>
        </p:spPr>
        <p:txBody>
          <a:bodyPr>
            <a:normAutofit fontScale="92500" lnSpcReduction="10000"/>
          </a:bodyPr>
          <a:lstStyle/>
          <a:p>
            <a:r>
              <a:rPr lang="en-US" dirty="0">
                <a:latin typeface="Roboto" panose="02000000000000000000" pitchFamily="2" charset="0"/>
                <a:ea typeface="Roboto" panose="02000000000000000000" pitchFamily="2" charset="0"/>
              </a:rPr>
              <a:t>UN Paris Principles set out requirements as to:</a:t>
            </a:r>
          </a:p>
          <a:p>
            <a:r>
              <a:rPr lang="en-US" dirty="0">
                <a:latin typeface="Roboto" panose="02000000000000000000" pitchFamily="2" charset="0"/>
                <a:ea typeface="Roboto" panose="02000000000000000000" pitchFamily="2" charset="0"/>
              </a:rPr>
              <a:t>Broad mandate given by parliament to promote and protect human rights</a:t>
            </a:r>
          </a:p>
          <a:p>
            <a:r>
              <a:rPr lang="en-US" dirty="0">
                <a:latin typeface="Roboto" panose="02000000000000000000" pitchFamily="2" charset="0"/>
                <a:ea typeface="Roboto" panose="02000000000000000000" pitchFamily="2" charset="0"/>
              </a:rPr>
              <a:t>Structure (form) which gives authority, independence and legitimacy</a:t>
            </a:r>
          </a:p>
          <a:p>
            <a:r>
              <a:rPr lang="en-US" dirty="0">
                <a:latin typeface="Roboto" panose="02000000000000000000" pitchFamily="2" charset="0"/>
                <a:ea typeface="Roboto" panose="02000000000000000000" pitchFamily="2" charset="0"/>
              </a:rPr>
              <a:t>Core functions (content) which ensures recommendations and proactive engagement with the authorities based on thorough human rights monitoring</a:t>
            </a:r>
          </a:p>
          <a:p>
            <a:r>
              <a:rPr lang="en-US" dirty="0">
                <a:latin typeface="Roboto" panose="02000000000000000000" pitchFamily="2" charset="0"/>
                <a:ea typeface="Roboto" panose="02000000000000000000" pitchFamily="2" charset="0"/>
              </a:rPr>
              <a:t>Means of operation (methodology) which are inclusive and creates ownership to human rights</a:t>
            </a:r>
          </a:p>
          <a:p>
            <a:r>
              <a:rPr lang="en-US" dirty="0">
                <a:latin typeface="Roboto" panose="02000000000000000000" pitchFamily="2" charset="0"/>
                <a:ea typeface="Roboto" panose="02000000000000000000" pitchFamily="2" charset="0"/>
              </a:rPr>
              <a:t>Resources (capacity) specifying sufficient funding and own facilities and staff</a:t>
            </a:r>
          </a:p>
          <a:p>
            <a:endParaRPr lang="nb-NO" dirty="0"/>
          </a:p>
        </p:txBody>
      </p:sp>
    </p:spTree>
    <p:extLst>
      <p:ext uri="{BB962C8B-B14F-4D97-AF65-F5344CB8AC3E}">
        <p14:creationId xmlns:p14="http://schemas.microsoft.com/office/powerpoint/2010/main" val="2992396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785</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Roboto</vt:lpstr>
      <vt:lpstr>Roboto Slab</vt:lpstr>
      <vt:lpstr>Arial</vt:lpstr>
      <vt:lpstr>Calibri</vt:lpstr>
      <vt:lpstr>Calibri Light</vt:lpstr>
      <vt:lpstr>Office-tema</vt:lpstr>
      <vt:lpstr>Ombudsmen and other bodies for the promotion and protection of human rights. </vt:lpstr>
      <vt:lpstr>The Parliamentary Ombudsman</vt:lpstr>
      <vt:lpstr>The Equality and anti-discrimination Ombud</vt:lpstr>
      <vt:lpstr>The Equality and Anti-discrimination Tribunal </vt:lpstr>
      <vt:lpstr>The Ombudsman for Children </vt:lpstr>
      <vt:lpstr>The Health and Social Services Ombudsmen </vt:lpstr>
      <vt:lpstr>The Norwegian Data Protection Authority </vt:lpstr>
      <vt:lpstr>Norway`s National Human Rights Institution</vt:lpstr>
      <vt:lpstr>What is a NHRI?</vt:lpstr>
      <vt:lpstr>The functions of the national institution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Petter Wille</dc:creator>
  <cp:lastModifiedBy>Cristi</cp:lastModifiedBy>
  <cp:revision>23</cp:revision>
  <dcterms:created xsi:type="dcterms:W3CDTF">2016-04-06T13:15:16Z</dcterms:created>
  <dcterms:modified xsi:type="dcterms:W3CDTF">2016-04-11T13:01:31Z</dcterms:modified>
</cp:coreProperties>
</file>