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</p:sldIdLst>
  <p:sldSz cx="9144000" cy="6858000" type="screen4x3"/>
  <p:notesSz cx="6805613" cy="99441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8ABC"/>
    <a:srgbClr val="8E509B"/>
    <a:srgbClr val="59276C"/>
    <a:srgbClr val="331640"/>
    <a:srgbClr val="216379"/>
    <a:srgbClr val="A37EB1"/>
    <a:srgbClr val="A385B0"/>
    <a:srgbClr val="695173"/>
    <a:srgbClr val="B79AC2"/>
    <a:srgbClr val="B397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emastil 1 - uthevin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emastil 1 - uthev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ddels stil 2 - uthev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ddels stil 2 - uthev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iddels stil 2 -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iddels stil 2 - uthev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434" autoAdjust="0"/>
  </p:normalViewPr>
  <p:slideViewPr>
    <p:cSldViewPr>
      <p:cViewPr varScale="1">
        <p:scale>
          <a:sx n="71" d="100"/>
          <a:sy n="71" d="100"/>
        </p:scale>
        <p:origin x="121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1908" y="60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CE6B5-C67D-4844-990C-A87BBBDD34B1}" type="datetimeFigureOut">
              <a:rPr lang="nb-NO" smtClean="0"/>
              <a:t>12.04.2016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ABA11-3440-4485-9BFB-807ABA05B9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67586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41C76-21BC-4C55-965F-327B29FCFC4D}" type="datetimeFigureOut">
              <a:rPr lang="nb-NO" smtClean="0"/>
              <a:t>12.04.2016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25951-FC29-4002-9F14-34D0D44ED2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2969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smtClean="0">
              <a:latin typeface="Arial" pitchFamily="34" charset="0"/>
              <a:ea typeface="ヒラギノ角ゴ Pro W3" charset="-128"/>
            </a:endParaRPr>
          </a:p>
        </p:txBody>
      </p:sp>
      <p:sp>
        <p:nvSpPr>
          <p:cNvPr id="31748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514888-2002-44F0-A8CD-01DB47BDAB5C}" type="slidenum">
              <a:rPr lang="en-US" smtClean="0">
                <a:latin typeface="Arial" pitchFamily="34" charset="0"/>
                <a:ea typeface="ヒラギノ角ゴ Pro W3" charset="-128"/>
              </a:rPr>
              <a:pPr>
                <a:defRPr/>
              </a:pPr>
              <a:t>2</a:t>
            </a:fld>
            <a:endParaRPr lang="en-US" smtClean="0">
              <a:latin typeface="Arial" pitchFamily="34" charset="0"/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07271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, to ensure a holistic approach to the monitoring work.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DA6E-1ED5-43CE-8B54-95906AB5C07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031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DDB090-9070-4F58-B33F-E590BA22B99A}" type="slidenum">
              <a:rPr lang="en-US" smtClean="0">
                <a:latin typeface="Arial" pitchFamily="34" charset="0"/>
                <a:ea typeface="ヒラギノ角ゴ Pro W3" charset="-128"/>
              </a:rPr>
              <a:pPr>
                <a:defRPr/>
              </a:pPr>
              <a:t>3</a:t>
            </a:fld>
            <a:endParaRPr lang="en-US" smtClean="0">
              <a:latin typeface="Arial" pitchFamily="34" charset="0"/>
              <a:ea typeface="ヒラギノ角ゴ Pro W3" charset="-128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/>
            <a:endParaRPr lang="nb-NO" dirty="0" smtClean="0">
              <a:latin typeface="Arial" pitchFamily="34" charset="0"/>
              <a:ea typeface="ヒラギノ角ゴ Pro W3" charset="-128"/>
            </a:endParaRPr>
          </a:p>
          <a:p>
            <a:pPr lvl="1" eaLnBrk="1" hangingPunct="1"/>
            <a:endParaRPr lang="nb-NO" dirty="0" smtClean="0">
              <a:latin typeface="Arial" pitchFamily="34" charset="0"/>
              <a:ea typeface="ヒラギノ角ゴ Pro W3" charset="-128"/>
            </a:endParaRPr>
          </a:p>
          <a:p>
            <a:pPr eaLnBrk="1" hangingPunct="1"/>
            <a:endParaRPr lang="nb-NO" dirty="0" smtClean="0">
              <a:latin typeface="Arial" pitchFamily="34" charset="0"/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711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694E3-2737-4D6D-A491-C2921F9CDAD1}" type="slidenum">
              <a:rPr lang="en-US" smtClean="0">
                <a:latin typeface="Arial" pitchFamily="34" charset="0"/>
                <a:ea typeface="ヒラギノ角ゴ Pro W3" charset="-128"/>
              </a:rPr>
              <a:pPr>
                <a:defRPr/>
              </a:pPr>
              <a:t>4</a:t>
            </a:fld>
            <a:endParaRPr lang="en-US" smtClean="0">
              <a:latin typeface="Arial" pitchFamily="34" charset="0"/>
              <a:ea typeface="ヒラギノ角ゴ Pro W3" charset="-128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27100"/>
            <a:endParaRPr lang="en-GB" dirty="0" smtClean="0">
              <a:latin typeface="Arial" pitchFamily="34" charset="0"/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8582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DA6E-1ED5-43CE-8B54-95906AB5C07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838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DA6E-1ED5-43CE-8B54-95906AB5C07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985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DA6E-1ED5-43CE-8B54-95906AB5C07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635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DA6E-1ED5-43CE-8B54-95906AB5C07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797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DA6E-1ED5-43CE-8B54-95906AB5C07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289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DA6E-1ED5-43CE-8B54-95906AB5C07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887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jpeg"/><Relationship Id="rId4" Type="http://schemas.openxmlformats.org/officeDocument/2006/relationships/image" Target="../media/image9.jp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tittel med under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88642"/>
            <a:ext cx="6137116" cy="4325677"/>
          </a:xfrm>
          <a:prstGeom prst="rect">
            <a:avLst/>
          </a:prstGeom>
        </p:spPr>
      </p:pic>
      <p:sp>
        <p:nvSpPr>
          <p:cNvPr id="7" name="Rektangel 6"/>
          <p:cNvSpPr/>
          <p:nvPr userDrawn="1"/>
        </p:nvSpPr>
        <p:spPr>
          <a:xfrm>
            <a:off x="827585" y="3933056"/>
            <a:ext cx="7488832" cy="15121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6" name="Tittel 1"/>
          <p:cNvSpPr>
            <a:spLocks noGrp="1"/>
          </p:cNvSpPr>
          <p:nvPr>
            <p:ph type="ctrTitle"/>
          </p:nvPr>
        </p:nvSpPr>
        <p:spPr>
          <a:xfrm>
            <a:off x="1189857" y="4113076"/>
            <a:ext cx="6982544" cy="756084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1188119" y="4941168"/>
            <a:ext cx="6480225" cy="504056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 smtClean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630088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a gjør L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467544" y="3212976"/>
            <a:ext cx="8208912" cy="20882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693912" y="3543153"/>
            <a:ext cx="6982544" cy="1470025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nb-NO" dirty="0" smtClean="0"/>
              <a:t>Hva gjør LDO?</a:t>
            </a:r>
            <a:endParaRPr lang="nb-NO" dirty="0"/>
          </a:p>
        </p:txBody>
      </p:sp>
      <p:sp>
        <p:nvSpPr>
          <p:cNvPr id="7" name="Rektangel 6"/>
          <p:cNvSpPr/>
          <p:nvPr userDrawn="1"/>
        </p:nvSpPr>
        <p:spPr>
          <a:xfrm>
            <a:off x="899593" y="3573016"/>
            <a:ext cx="288032" cy="1440160"/>
          </a:xfrm>
          <a:prstGeom prst="rect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pic>
        <p:nvPicPr>
          <p:cNvPr id="4" name="Bilde 3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7640" y="1052736"/>
            <a:ext cx="8198904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069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a er LDO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668" y="3926003"/>
            <a:ext cx="3367591" cy="1090530"/>
          </a:xfrm>
          <a:prstGeom prst="rect">
            <a:avLst/>
          </a:prstGeom>
        </p:spPr>
      </p:pic>
      <p:pic>
        <p:nvPicPr>
          <p:cNvPr id="3" name="Bild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85" y="3922646"/>
            <a:ext cx="3387086" cy="1090530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667" y="2708920"/>
            <a:ext cx="3367591" cy="1075312"/>
          </a:xfrm>
          <a:prstGeom prst="rect">
            <a:avLst/>
          </a:prstGeom>
        </p:spPr>
      </p:pic>
      <p:pic>
        <p:nvPicPr>
          <p:cNvPr id="2" name="Bild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708920"/>
            <a:ext cx="3384376" cy="1075312"/>
          </a:xfrm>
          <a:prstGeom prst="rect">
            <a:avLst/>
          </a:prstGeom>
        </p:spPr>
      </p:pic>
      <p:sp>
        <p:nvSpPr>
          <p:cNvPr id="8" name="Rektangel 7"/>
          <p:cNvSpPr/>
          <p:nvPr userDrawn="1"/>
        </p:nvSpPr>
        <p:spPr>
          <a:xfrm>
            <a:off x="467544" y="642292"/>
            <a:ext cx="8208912" cy="12529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7" name="Rektangel 6"/>
          <p:cNvSpPr/>
          <p:nvPr userDrawn="1"/>
        </p:nvSpPr>
        <p:spPr>
          <a:xfrm>
            <a:off x="1115616" y="836712"/>
            <a:ext cx="216024" cy="864096"/>
          </a:xfrm>
          <a:prstGeom prst="rect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9" name="TekstSylinder 8"/>
          <p:cNvSpPr txBox="1"/>
          <p:nvPr userDrawn="1"/>
        </p:nvSpPr>
        <p:spPr>
          <a:xfrm>
            <a:off x="1115616" y="3068959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EN</a:t>
            </a:r>
            <a:r>
              <a:rPr lang="nb-NO" sz="2000" b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LOVHÅNDHEVER</a:t>
            </a:r>
            <a:endParaRPr lang="nb-NO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kstSylinder 12"/>
          <p:cNvSpPr txBox="1"/>
          <p:nvPr userDrawn="1"/>
        </p:nvSpPr>
        <p:spPr>
          <a:xfrm>
            <a:off x="4640923" y="3068957"/>
            <a:ext cx="3387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EN VEILEDER</a:t>
            </a:r>
            <a:endParaRPr lang="nb-NO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kstSylinder 16"/>
          <p:cNvSpPr txBox="1"/>
          <p:nvPr userDrawn="1"/>
        </p:nvSpPr>
        <p:spPr>
          <a:xfrm>
            <a:off x="1115992" y="4217940"/>
            <a:ext cx="338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EN</a:t>
            </a:r>
            <a:r>
              <a:rPr lang="nb-NO" sz="2000" b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PÅDRIVER</a:t>
            </a:r>
            <a:endParaRPr lang="nb-NO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kstSylinder 20"/>
          <p:cNvSpPr txBox="1"/>
          <p:nvPr userDrawn="1"/>
        </p:nvSpPr>
        <p:spPr>
          <a:xfrm>
            <a:off x="4654248" y="4202970"/>
            <a:ext cx="338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ET KUNNSKAPSMILJØ</a:t>
            </a:r>
            <a:endParaRPr lang="nb-NO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kstSylinder 26"/>
          <p:cNvSpPr txBox="1"/>
          <p:nvPr userDrawn="1"/>
        </p:nvSpPr>
        <p:spPr>
          <a:xfrm>
            <a:off x="489782" y="980728"/>
            <a:ext cx="8186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 er LDO?</a:t>
            </a:r>
            <a:endParaRPr lang="nb-NO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164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va er LDO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5" y="2564904"/>
            <a:ext cx="3161980" cy="720000"/>
          </a:xfrm>
          <a:prstGeom prst="rect">
            <a:avLst/>
          </a:prstGeom>
        </p:spPr>
      </p:pic>
      <p:sp>
        <p:nvSpPr>
          <p:cNvPr id="8" name="Rektangel 7"/>
          <p:cNvSpPr/>
          <p:nvPr userDrawn="1"/>
        </p:nvSpPr>
        <p:spPr>
          <a:xfrm>
            <a:off x="467544" y="642292"/>
            <a:ext cx="8208912" cy="12529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7" name="Rektangel 6"/>
          <p:cNvSpPr/>
          <p:nvPr userDrawn="1"/>
        </p:nvSpPr>
        <p:spPr>
          <a:xfrm>
            <a:off x="1115616" y="836712"/>
            <a:ext cx="216024" cy="864096"/>
          </a:xfrm>
          <a:prstGeom prst="rect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6" name="TekstSylinder 25"/>
          <p:cNvSpPr txBox="1"/>
          <p:nvPr userDrawn="1"/>
        </p:nvSpPr>
        <p:spPr>
          <a:xfrm>
            <a:off x="1115617" y="2740858"/>
            <a:ext cx="31619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EN</a:t>
            </a:r>
            <a:r>
              <a:rPr lang="nb-NO" sz="2000" b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LOVHÅNDHEVER</a:t>
            </a:r>
            <a:endParaRPr lang="nb-NO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ktangel 26"/>
          <p:cNvSpPr/>
          <p:nvPr userDrawn="1"/>
        </p:nvSpPr>
        <p:spPr>
          <a:xfrm>
            <a:off x="1115616" y="3331306"/>
            <a:ext cx="3161980" cy="1605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None/>
            </a:pPr>
            <a:endParaRPr lang="nb-NO" sz="13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ktangel 27"/>
          <p:cNvSpPr/>
          <p:nvPr userDrawn="1"/>
        </p:nvSpPr>
        <p:spPr>
          <a:xfrm>
            <a:off x="1311038" y="3315529"/>
            <a:ext cx="2900922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None/>
            </a:pPr>
            <a:endParaRPr lang="nb-NO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Klagesaksbehandling</a:t>
            </a:r>
          </a:p>
          <a:p>
            <a:pPr marL="285750" indent="-285750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Kontroll av likestillingsredegjørelser</a:t>
            </a:r>
          </a:p>
          <a:p>
            <a:pPr marL="285750" indent="-285750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Konvensjonsovervåking</a:t>
            </a:r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16238" y="2564906"/>
            <a:ext cx="3540139" cy="2362973"/>
          </a:xfrm>
          <a:prstGeom prst="rect">
            <a:avLst/>
          </a:prstGeom>
        </p:spPr>
      </p:pic>
      <p:sp>
        <p:nvSpPr>
          <p:cNvPr id="10" name="TekstSylinder 9"/>
          <p:cNvSpPr txBox="1"/>
          <p:nvPr userDrawn="1"/>
        </p:nvSpPr>
        <p:spPr>
          <a:xfrm>
            <a:off x="489782" y="980728"/>
            <a:ext cx="8186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 er LDO?</a:t>
            </a:r>
            <a:endParaRPr lang="nb-NO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112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va er LDO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8" y="2554805"/>
            <a:ext cx="3168352" cy="720000"/>
          </a:xfrm>
          <a:prstGeom prst="rect">
            <a:avLst/>
          </a:prstGeom>
        </p:spPr>
      </p:pic>
      <p:sp>
        <p:nvSpPr>
          <p:cNvPr id="8" name="Rektangel 7"/>
          <p:cNvSpPr/>
          <p:nvPr userDrawn="1"/>
        </p:nvSpPr>
        <p:spPr>
          <a:xfrm>
            <a:off x="467544" y="642292"/>
            <a:ext cx="8208912" cy="12529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7" name="Rektangel 6"/>
          <p:cNvSpPr/>
          <p:nvPr userDrawn="1"/>
        </p:nvSpPr>
        <p:spPr>
          <a:xfrm>
            <a:off x="1115616" y="836712"/>
            <a:ext cx="216024" cy="864096"/>
          </a:xfrm>
          <a:prstGeom prst="rect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1" name="TekstSylinder 20"/>
          <p:cNvSpPr txBox="1"/>
          <p:nvPr userDrawn="1"/>
        </p:nvSpPr>
        <p:spPr>
          <a:xfrm>
            <a:off x="1115616" y="2720450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EN VEILEDER</a:t>
            </a:r>
            <a:endParaRPr lang="nb-NO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ktangel 21"/>
          <p:cNvSpPr/>
          <p:nvPr userDrawn="1"/>
        </p:nvSpPr>
        <p:spPr>
          <a:xfrm>
            <a:off x="1115616" y="3331306"/>
            <a:ext cx="3168352" cy="1605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None/>
            </a:pPr>
            <a:endParaRPr lang="nb-NO" sz="13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ktangel 23"/>
          <p:cNvSpPr/>
          <p:nvPr userDrawn="1"/>
        </p:nvSpPr>
        <p:spPr>
          <a:xfrm>
            <a:off x="1331640" y="3352554"/>
            <a:ext cx="2900922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None/>
            </a:pPr>
            <a:endParaRPr lang="nb-NO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Generell veiledning til virksomheter, organisasjoner og enkeltindivider</a:t>
            </a:r>
          </a:p>
        </p:txBody>
      </p:sp>
      <p:pic>
        <p:nvPicPr>
          <p:cNvPr id="29" name="Bilde 2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1826" y="2564904"/>
            <a:ext cx="3534551" cy="2353002"/>
          </a:xfrm>
          <a:prstGeom prst="rect">
            <a:avLst/>
          </a:prstGeom>
        </p:spPr>
      </p:pic>
      <p:sp>
        <p:nvSpPr>
          <p:cNvPr id="30" name="TekstSylinder 29"/>
          <p:cNvSpPr txBox="1"/>
          <p:nvPr userDrawn="1"/>
        </p:nvSpPr>
        <p:spPr>
          <a:xfrm>
            <a:off x="489782" y="980728"/>
            <a:ext cx="8186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 er LDO?</a:t>
            </a:r>
            <a:endParaRPr lang="nb-NO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817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Hva er LDO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57" y="2564904"/>
            <a:ext cx="3194408" cy="720000"/>
          </a:xfrm>
          <a:prstGeom prst="rect">
            <a:avLst/>
          </a:prstGeom>
        </p:spPr>
      </p:pic>
      <p:sp>
        <p:nvSpPr>
          <p:cNvPr id="8" name="Rektangel 7"/>
          <p:cNvSpPr/>
          <p:nvPr userDrawn="1"/>
        </p:nvSpPr>
        <p:spPr>
          <a:xfrm>
            <a:off x="467544" y="642292"/>
            <a:ext cx="8208912" cy="12529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7" name="Rektangel 6"/>
          <p:cNvSpPr/>
          <p:nvPr userDrawn="1"/>
        </p:nvSpPr>
        <p:spPr>
          <a:xfrm>
            <a:off x="1115616" y="836712"/>
            <a:ext cx="216024" cy="864096"/>
          </a:xfrm>
          <a:prstGeom prst="rect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ekstSylinder 10"/>
          <p:cNvSpPr txBox="1"/>
          <p:nvPr userDrawn="1"/>
        </p:nvSpPr>
        <p:spPr>
          <a:xfrm>
            <a:off x="1115617" y="2708920"/>
            <a:ext cx="3167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EN PÅDRIVER</a:t>
            </a:r>
            <a:endParaRPr lang="nb-NO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ktangel 11"/>
          <p:cNvSpPr/>
          <p:nvPr userDrawn="1"/>
        </p:nvSpPr>
        <p:spPr>
          <a:xfrm>
            <a:off x="1115617" y="3335746"/>
            <a:ext cx="3167349" cy="15863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None/>
            </a:pPr>
            <a:endParaRPr lang="nb-NO" sz="13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ktangel 12"/>
          <p:cNvSpPr/>
          <p:nvPr userDrawn="1"/>
        </p:nvSpPr>
        <p:spPr>
          <a:xfrm>
            <a:off x="1331640" y="3315528"/>
            <a:ext cx="2900922" cy="1064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None/>
            </a:pPr>
            <a:endParaRPr lang="nb-NO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Påpeke utfordringer </a:t>
            </a:r>
            <a:r>
              <a:rPr lang="nb-NO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og </a:t>
            </a:r>
            <a:r>
              <a:rPr lang="nb-NO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sikre </a:t>
            </a:r>
            <a:r>
              <a:rPr lang="nb-NO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likestillings-perspektivet</a:t>
            </a:r>
            <a:endParaRPr lang="nb-NO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4911" y="2564904"/>
            <a:ext cx="3531465" cy="2357184"/>
          </a:xfrm>
          <a:prstGeom prst="rect">
            <a:avLst/>
          </a:prstGeom>
        </p:spPr>
      </p:pic>
      <p:sp>
        <p:nvSpPr>
          <p:cNvPr id="19" name="TekstSylinder 18"/>
          <p:cNvSpPr txBox="1"/>
          <p:nvPr userDrawn="1"/>
        </p:nvSpPr>
        <p:spPr>
          <a:xfrm>
            <a:off x="489782" y="980728"/>
            <a:ext cx="8186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 er LDO?</a:t>
            </a:r>
            <a:endParaRPr lang="nb-NO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540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Hva er LDO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559112"/>
            <a:ext cx="3168352" cy="720000"/>
          </a:xfrm>
          <a:prstGeom prst="rect">
            <a:avLst/>
          </a:prstGeom>
        </p:spPr>
      </p:pic>
      <p:sp>
        <p:nvSpPr>
          <p:cNvPr id="8" name="Rektangel 7"/>
          <p:cNvSpPr/>
          <p:nvPr userDrawn="1"/>
        </p:nvSpPr>
        <p:spPr>
          <a:xfrm>
            <a:off x="467544" y="642292"/>
            <a:ext cx="8208912" cy="12529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7" name="Rektangel 6"/>
          <p:cNvSpPr/>
          <p:nvPr userDrawn="1"/>
        </p:nvSpPr>
        <p:spPr>
          <a:xfrm>
            <a:off x="1115616" y="836712"/>
            <a:ext cx="216024" cy="864096"/>
          </a:xfrm>
          <a:prstGeom prst="rect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5" name="TekstSylinder 14"/>
          <p:cNvSpPr txBox="1"/>
          <p:nvPr userDrawn="1"/>
        </p:nvSpPr>
        <p:spPr>
          <a:xfrm>
            <a:off x="1115616" y="2735045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ET KUNNSKAPSMILJØ</a:t>
            </a:r>
            <a:endParaRPr lang="nb-NO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ktangel 15"/>
          <p:cNvSpPr/>
          <p:nvPr userDrawn="1"/>
        </p:nvSpPr>
        <p:spPr>
          <a:xfrm>
            <a:off x="1115616" y="3334238"/>
            <a:ext cx="3168352" cy="15878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None/>
            </a:pPr>
            <a:endParaRPr lang="nb-NO" sz="13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ktangel 16"/>
          <p:cNvSpPr/>
          <p:nvPr userDrawn="1"/>
        </p:nvSpPr>
        <p:spPr>
          <a:xfrm>
            <a:off x="1400562" y="3314021"/>
            <a:ext cx="2900922" cy="1064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None/>
            </a:pPr>
            <a:endParaRPr lang="nb-NO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 dyktige, engasjerte   og faglig oppdaterte medarbeidere. </a:t>
            </a:r>
            <a:endParaRPr lang="nb-NO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Bilde 5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18740" y="2564904"/>
            <a:ext cx="3537637" cy="2352529"/>
          </a:xfrm>
          <a:prstGeom prst="rect">
            <a:avLst/>
          </a:prstGeom>
        </p:spPr>
      </p:pic>
      <p:sp>
        <p:nvSpPr>
          <p:cNvPr id="23" name="TekstSylinder 22"/>
          <p:cNvSpPr txBox="1"/>
          <p:nvPr userDrawn="1"/>
        </p:nvSpPr>
        <p:spPr>
          <a:xfrm>
            <a:off x="489782" y="980728"/>
            <a:ext cx="8186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 er LDO?</a:t>
            </a:r>
            <a:endParaRPr lang="nb-NO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764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467544" y="3212976"/>
            <a:ext cx="8208912" cy="20882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5656" y="3570587"/>
            <a:ext cx="6982544" cy="1470025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7" name="Rektangel 6"/>
          <p:cNvSpPr/>
          <p:nvPr userDrawn="1"/>
        </p:nvSpPr>
        <p:spPr>
          <a:xfrm>
            <a:off x="899593" y="3573016"/>
            <a:ext cx="288032" cy="1440160"/>
          </a:xfrm>
          <a:prstGeom prst="rect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/>
          </p:nvPr>
        </p:nvSpPr>
        <p:spPr>
          <a:xfrm>
            <a:off x="467545" y="764704"/>
            <a:ext cx="8208143" cy="2304678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64830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457200" y="548680"/>
            <a:ext cx="8229600" cy="12870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2143397"/>
            <a:ext cx="4038600" cy="38058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2143397"/>
            <a:ext cx="4038600" cy="38058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t>12.04.2016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0021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t>12.04.2016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t>‹#›</a:t>
            </a:fld>
            <a:endParaRPr lang="nb-NO"/>
          </a:p>
        </p:txBody>
      </p:sp>
      <p:sp>
        <p:nvSpPr>
          <p:cNvPr id="6" name="Plassholder for diagram 5"/>
          <p:cNvSpPr>
            <a:spLocks noGrp="1"/>
          </p:cNvSpPr>
          <p:nvPr>
            <p:ph type="chart" sz="quarter" idx="13"/>
          </p:nvPr>
        </p:nvSpPr>
        <p:spPr>
          <a:xfrm>
            <a:off x="1475657" y="1700808"/>
            <a:ext cx="6481763" cy="3600450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93177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pPr/>
              <a:t>12.04.2016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Plassholder for tabell 6"/>
          <p:cNvSpPr>
            <a:spLocks noGrp="1"/>
          </p:cNvSpPr>
          <p:nvPr>
            <p:ph type="tbl" sz="quarter" idx="13"/>
          </p:nvPr>
        </p:nvSpPr>
        <p:spPr>
          <a:xfrm>
            <a:off x="971550" y="1557340"/>
            <a:ext cx="7200850" cy="3455987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4186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ed topp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88642"/>
            <a:ext cx="6137116" cy="4325677"/>
          </a:xfrm>
          <a:prstGeom prst="rect">
            <a:avLst/>
          </a:prstGeom>
        </p:spPr>
      </p:pic>
      <p:sp>
        <p:nvSpPr>
          <p:cNvPr id="7" name="Rektangel 6"/>
          <p:cNvSpPr/>
          <p:nvPr userDrawn="1"/>
        </p:nvSpPr>
        <p:spPr>
          <a:xfrm>
            <a:off x="827585" y="3933056"/>
            <a:ext cx="7488832" cy="15121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6" name="Tittel 1"/>
          <p:cNvSpPr>
            <a:spLocks noGrp="1"/>
          </p:cNvSpPr>
          <p:nvPr>
            <p:ph type="ctrTitle"/>
          </p:nvPr>
        </p:nvSpPr>
        <p:spPr>
          <a:xfrm>
            <a:off x="1189857" y="3933058"/>
            <a:ext cx="6982544" cy="1470025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10" name="Plassholder for dato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pPr/>
              <a:t>12.04.2016</a:t>
            </a:fld>
            <a:endParaRPr lang="nb-NO" dirty="0"/>
          </a:p>
        </p:txBody>
      </p:sp>
      <p:sp>
        <p:nvSpPr>
          <p:cNvPr id="11" name="Plassholder for bunn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2" name="Plassholder for lysbilde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09759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med topp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pPr/>
              <a:t>12.04.2016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892838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t>12.04.2016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0060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t>12.04.2016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2112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4435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ne Bjurstrø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465328" y="476672"/>
            <a:ext cx="8208912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 dirty="0"/>
          </a:p>
        </p:txBody>
      </p:sp>
      <p:sp>
        <p:nvSpPr>
          <p:cNvPr id="10" name="TekstSylinder 9"/>
          <p:cNvSpPr txBox="1"/>
          <p:nvPr userDrawn="1"/>
        </p:nvSpPr>
        <p:spPr>
          <a:xfrm>
            <a:off x="4355977" y="2805896"/>
            <a:ext cx="37444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0000"/>
              </a:lnSpc>
              <a:buClr>
                <a:srgbClr val="91549E"/>
              </a:buClr>
              <a:buFont typeface="Wingdings" panose="05000000000000000000" pitchFamily="2" charset="2"/>
              <a:buChar char="§"/>
            </a:pPr>
            <a:r>
              <a:rPr lang="nb-NO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Likestillings- og diskrimineringsombud</a:t>
            </a:r>
          </a:p>
          <a:p>
            <a:pPr marL="285750" indent="-285750">
              <a:lnSpc>
                <a:spcPct val="150000"/>
              </a:lnSpc>
              <a:buClr>
                <a:srgbClr val="91549E"/>
              </a:buClr>
              <a:buFont typeface="Wingdings" panose="05000000000000000000" pitchFamily="2" charset="2"/>
              <a:buChar char="§"/>
            </a:pPr>
            <a:r>
              <a:rPr lang="nb-NO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Utdannet jurist</a:t>
            </a:r>
          </a:p>
          <a:p>
            <a:pPr marL="285750" indent="-285750">
              <a:lnSpc>
                <a:spcPct val="150000"/>
              </a:lnSpc>
              <a:buClr>
                <a:srgbClr val="91549E"/>
              </a:buClr>
              <a:buFont typeface="Wingdings" panose="05000000000000000000" pitchFamily="2" charset="2"/>
              <a:buChar char="§"/>
            </a:pPr>
            <a:r>
              <a:rPr lang="nb-NO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Tidligere arbeidsminister</a:t>
            </a:r>
            <a:endParaRPr lang="nb-NO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http://gfx.dagbladet.no/labrador/866/866031/8660313/jpg/active/320x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017450"/>
            <a:ext cx="216024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kstSylinder 10"/>
          <p:cNvSpPr txBox="1"/>
          <p:nvPr userDrawn="1"/>
        </p:nvSpPr>
        <p:spPr>
          <a:xfrm>
            <a:off x="2409544" y="721016"/>
            <a:ext cx="432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Hanne Bjurstrøm</a:t>
            </a:r>
            <a:endParaRPr lang="nb-NO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8243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kriminering 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755577" y="2708920"/>
            <a:ext cx="7632848" cy="17281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ktangel 5"/>
          <p:cNvSpPr/>
          <p:nvPr userDrawn="1"/>
        </p:nvSpPr>
        <p:spPr>
          <a:xfrm>
            <a:off x="1043609" y="2970820"/>
            <a:ext cx="70567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nb-NO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Norsk lov forbyr diskriminering </a:t>
            </a:r>
          </a:p>
          <a:p>
            <a:pPr marL="0" indent="0" algn="ctr">
              <a:buNone/>
            </a:pPr>
            <a:r>
              <a:rPr lang="nb-NO" sz="36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men hva er diskriminering?</a:t>
            </a:r>
            <a:r>
              <a:rPr lang="nb-NO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8" name="Bilde 2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" t="50707" r="22477" b="29294"/>
          <a:stretch/>
        </p:blipFill>
        <p:spPr>
          <a:xfrm>
            <a:off x="2051720" y="1268760"/>
            <a:ext cx="4857456" cy="89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204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kriminering 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494" y="3032468"/>
            <a:ext cx="6634866" cy="2052716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1177494" y="1146274"/>
            <a:ext cx="6634866" cy="17281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13"/>
          <p:cNvSpPr txBox="1"/>
          <p:nvPr userDrawn="1"/>
        </p:nvSpPr>
        <p:spPr>
          <a:xfrm>
            <a:off x="2195736" y="3452807"/>
            <a:ext cx="44390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Usaklig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forskjellsbehandling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knyttet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ett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flere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diskrimineringsgrunnlag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kstSylinder 15"/>
          <p:cNvSpPr txBox="1"/>
          <p:nvPr userDrawn="1"/>
        </p:nvSpPr>
        <p:spPr>
          <a:xfrm>
            <a:off x="2149188" y="1713002"/>
            <a:ext cx="45830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Diskriminering</a:t>
            </a:r>
            <a:r>
              <a:rPr lang="nb-NO" sz="40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er:</a:t>
            </a:r>
            <a:endParaRPr lang="nb-NO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932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unnl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e 13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305" y="4706043"/>
            <a:ext cx="1872000" cy="1116000"/>
          </a:xfrm>
          <a:prstGeom prst="rect">
            <a:avLst/>
          </a:prstGeom>
        </p:spPr>
      </p:pic>
      <p:pic>
        <p:nvPicPr>
          <p:cNvPr id="3" name="Bilde 2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305" y="3417617"/>
            <a:ext cx="1872000" cy="1116000"/>
          </a:xfrm>
          <a:prstGeom prst="rect">
            <a:avLst/>
          </a:prstGeom>
        </p:spPr>
      </p:pic>
      <p:pic>
        <p:nvPicPr>
          <p:cNvPr id="31" name="Bilde 30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075" y="2129191"/>
            <a:ext cx="1872000" cy="1116000"/>
          </a:xfrm>
          <a:prstGeom prst="rect">
            <a:avLst/>
          </a:prstGeom>
        </p:spPr>
      </p:pic>
      <p:pic>
        <p:nvPicPr>
          <p:cNvPr id="5" name="Bilde 4"/>
          <p:cNvPicPr>
            <a:picLocks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923" y="3407819"/>
            <a:ext cx="1872000" cy="1116000"/>
          </a:xfrm>
          <a:prstGeom prst="rect">
            <a:avLst/>
          </a:prstGeom>
        </p:spPr>
      </p:pic>
      <p:pic>
        <p:nvPicPr>
          <p:cNvPr id="30" name="Bilde 29"/>
          <p:cNvPicPr>
            <a:picLocks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098" y="3417617"/>
            <a:ext cx="1872000" cy="1116000"/>
          </a:xfrm>
          <a:prstGeom prst="rect">
            <a:avLst/>
          </a:prstGeom>
        </p:spPr>
      </p:pic>
      <p:pic>
        <p:nvPicPr>
          <p:cNvPr id="4" name="Bilde 3"/>
          <p:cNvPicPr>
            <a:picLocks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6220" y="2124616"/>
            <a:ext cx="1872000" cy="1116000"/>
          </a:xfrm>
          <a:prstGeom prst="rect">
            <a:avLst/>
          </a:prstGeom>
        </p:spPr>
      </p:pic>
      <p:pic>
        <p:nvPicPr>
          <p:cNvPr id="2" name="Bilde 1"/>
          <p:cNvPicPr>
            <a:picLocks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147" y="2127520"/>
            <a:ext cx="1872000" cy="1116000"/>
          </a:xfrm>
          <a:prstGeom prst="rect">
            <a:avLst/>
          </a:prstGeom>
        </p:spPr>
      </p:pic>
      <p:sp>
        <p:nvSpPr>
          <p:cNvPr id="16" name="Rektangel 15"/>
          <p:cNvSpPr/>
          <p:nvPr userDrawn="1"/>
        </p:nvSpPr>
        <p:spPr>
          <a:xfrm>
            <a:off x="395536" y="557808"/>
            <a:ext cx="8229600" cy="12870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3" name="TekstSylinder 12"/>
          <p:cNvSpPr txBox="1"/>
          <p:nvPr userDrawn="1"/>
        </p:nvSpPr>
        <p:spPr>
          <a:xfrm>
            <a:off x="1997932" y="249080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KJØNN</a:t>
            </a:r>
            <a:endParaRPr lang="nb-NO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kstSylinder 14"/>
          <p:cNvSpPr txBox="1"/>
          <p:nvPr userDrawn="1"/>
        </p:nvSpPr>
        <p:spPr>
          <a:xfrm>
            <a:off x="1197968" y="858034"/>
            <a:ext cx="67687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Diskriminerings</a:t>
            </a:r>
            <a:r>
              <a:rPr lang="nb-NO" sz="40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grunnlag:</a:t>
            </a:r>
            <a:endParaRPr lang="nb-NO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kstSylinder 17"/>
          <p:cNvSpPr txBox="1"/>
          <p:nvPr userDrawn="1"/>
        </p:nvSpPr>
        <p:spPr>
          <a:xfrm>
            <a:off x="4051200" y="3765764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ALDER</a:t>
            </a:r>
            <a:endParaRPr lang="nb-NO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kstSylinder 19"/>
          <p:cNvSpPr txBox="1"/>
          <p:nvPr userDrawn="1"/>
        </p:nvSpPr>
        <p:spPr>
          <a:xfrm>
            <a:off x="3683873" y="2410527"/>
            <a:ext cx="18901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RELIGION</a:t>
            </a:r>
          </a:p>
          <a:p>
            <a:pPr algn="ctr"/>
            <a:r>
              <a:rPr lang="nb-N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LIVSSYN</a:t>
            </a:r>
            <a:endParaRPr lang="nb-NO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kstSylinder 21"/>
          <p:cNvSpPr txBox="1"/>
          <p:nvPr userDrawn="1"/>
        </p:nvSpPr>
        <p:spPr>
          <a:xfrm>
            <a:off x="1801948" y="3753155"/>
            <a:ext cx="1890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ETNISITET</a:t>
            </a:r>
            <a:endParaRPr lang="nb-NO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kstSylinder 22"/>
          <p:cNvSpPr txBox="1"/>
          <p:nvPr userDrawn="1"/>
        </p:nvSpPr>
        <p:spPr>
          <a:xfrm>
            <a:off x="5724128" y="2276874"/>
            <a:ext cx="18901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NEDSATT</a:t>
            </a:r>
          </a:p>
          <a:p>
            <a:pPr algn="ctr"/>
            <a:r>
              <a:rPr lang="nb-N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FUNKSJONS-EVNE</a:t>
            </a:r>
            <a:endParaRPr lang="nb-NO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kstSylinder 23"/>
          <p:cNvSpPr txBox="1"/>
          <p:nvPr userDrawn="1"/>
        </p:nvSpPr>
        <p:spPr>
          <a:xfrm>
            <a:off x="5756221" y="3501009"/>
            <a:ext cx="18901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KJØNNSUTTRYKK</a:t>
            </a:r>
          </a:p>
          <a:p>
            <a:pPr algn="ctr"/>
            <a:r>
              <a:rPr lang="nb-NO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KJØNNSIDENTITET</a:t>
            </a:r>
          </a:p>
          <a:p>
            <a:pPr algn="ctr"/>
            <a:r>
              <a:rPr lang="nb-NO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SEKSUELL</a:t>
            </a:r>
          </a:p>
          <a:p>
            <a:pPr algn="ctr"/>
            <a:r>
              <a:rPr lang="nb-NO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ORIENTERING</a:t>
            </a:r>
            <a:endParaRPr lang="nb-NO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kstSylinder 24"/>
          <p:cNvSpPr txBox="1"/>
          <p:nvPr userDrawn="1"/>
        </p:nvSpPr>
        <p:spPr>
          <a:xfrm>
            <a:off x="1632340" y="4867395"/>
            <a:ext cx="18901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FAGFORENINGS-</a:t>
            </a:r>
          </a:p>
          <a:p>
            <a:pPr algn="ctr"/>
            <a:r>
              <a:rPr lang="nb-NO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MEDLEMSKAP</a:t>
            </a:r>
            <a:r>
              <a:rPr lang="nb-NO" sz="1400" b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</a:p>
          <a:p>
            <a:pPr algn="ctr"/>
            <a:r>
              <a:rPr lang="nb-NO" sz="1400" b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POLITISK SYN</a:t>
            </a:r>
            <a:endParaRPr lang="nb-NO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193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(grå bakgrun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/>
          <p:nvPr userDrawn="1"/>
        </p:nvSpPr>
        <p:spPr>
          <a:xfrm>
            <a:off x="304800" y="548682"/>
            <a:ext cx="8534400" cy="5040559"/>
          </a:xfrm>
          <a:prstGeom prst="rect">
            <a:avLst/>
          </a:prstGeom>
          <a:solidFill>
            <a:schemeClr val="bg1">
              <a:lumMod val="85000"/>
              <a:alpha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Plassholder for tekst 10"/>
          <p:cNvSpPr>
            <a:spLocks noGrp="1"/>
          </p:cNvSpPr>
          <p:nvPr>
            <p:ph type="body" sz="quarter" idx="10"/>
          </p:nvPr>
        </p:nvSpPr>
        <p:spPr>
          <a:xfrm>
            <a:off x="1115617" y="980728"/>
            <a:ext cx="6984776" cy="410445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567275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6165304"/>
            <a:ext cx="9144000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</p:spTree>
    <p:extLst>
      <p:ext uri="{BB962C8B-B14F-4D97-AF65-F5344CB8AC3E}">
        <p14:creationId xmlns:p14="http://schemas.microsoft.com/office/powerpoint/2010/main" val="3553450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467544" y="1772816"/>
            <a:ext cx="8208912" cy="20882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5656" y="2130427"/>
            <a:ext cx="6982544" cy="1470025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  <p:sp>
        <p:nvSpPr>
          <p:cNvPr id="7" name="Rektangel 6"/>
          <p:cNvSpPr/>
          <p:nvPr userDrawn="1"/>
        </p:nvSpPr>
        <p:spPr>
          <a:xfrm>
            <a:off x="899593" y="2132856"/>
            <a:ext cx="288032" cy="1440160"/>
          </a:xfrm>
          <a:prstGeom prst="rect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</p:spTree>
    <p:extLst>
      <p:ext uri="{BB962C8B-B14F-4D97-AF65-F5344CB8AC3E}">
        <p14:creationId xmlns:p14="http://schemas.microsoft.com/office/powerpoint/2010/main" val="3702339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1CC6D-4295-4805-9167-E9C3D47F6D0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254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457200" y="548680"/>
            <a:ext cx="8229600" cy="12870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40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nb-NO" dirty="0" smtClean="0"/>
              <a:t>Legg til punkt (maks 5)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t>12.04.2016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Topptekst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7271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8229600" cy="4392488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b-NO" dirty="0" smtClean="0"/>
              <a:t>Legg til punkt (maks 5)</a:t>
            </a:r>
          </a:p>
        </p:txBody>
      </p:sp>
    </p:spTree>
    <p:extLst>
      <p:ext uri="{BB962C8B-B14F-4D97-AF65-F5344CB8AC3E}">
        <p14:creationId xmlns:p14="http://schemas.microsoft.com/office/powerpoint/2010/main" val="842956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611188" y="1052736"/>
            <a:ext cx="7993062" cy="4752752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b-NO" dirty="0" smtClean="0"/>
              <a:t>Klikk for å legge til punkter</a:t>
            </a:r>
          </a:p>
          <a:p>
            <a:pPr lvl="1"/>
            <a:r>
              <a:rPr lang="nb-NO" dirty="0" smtClean="0"/>
              <a:t>Andre nivå</a:t>
            </a:r>
          </a:p>
        </p:txBody>
      </p:sp>
    </p:spTree>
    <p:extLst>
      <p:ext uri="{BB962C8B-B14F-4D97-AF65-F5344CB8AC3E}">
        <p14:creationId xmlns:p14="http://schemas.microsoft.com/office/powerpoint/2010/main" val="1611634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ktaboks med t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1907705" y="908720"/>
            <a:ext cx="6262480" cy="4176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 dirty="0"/>
          </a:p>
        </p:txBody>
      </p:sp>
      <p:sp>
        <p:nvSpPr>
          <p:cNvPr id="7" name="Ellipse 6"/>
          <p:cNvSpPr/>
          <p:nvPr userDrawn="1"/>
        </p:nvSpPr>
        <p:spPr>
          <a:xfrm>
            <a:off x="683568" y="2204864"/>
            <a:ext cx="1440160" cy="1440160"/>
          </a:xfrm>
          <a:prstGeom prst="ellipse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 dirty="0"/>
          </a:p>
        </p:txBody>
      </p:sp>
      <p:sp>
        <p:nvSpPr>
          <p:cNvPr id="11" name="Tittel 1"/>
          <p:cNvSpPr>
            <a:spLocks noGrp="1"/>
          </p:cNvSpPr>
          <p:nvPr>
            <p:ph type="ctrTitle" hasCustomPrompt="1"/>
          </p:nvPr>
        </p:nvSpPr>
        <p:spPr>
          <a:xfrm>
            <a:off x="2367648" y="1196754"/>
            <a:ext cx="6982544" cy="792087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994DAD"/>
                </a:solidFill>
              </a:defRPr>
            </a:lvl1pPr>
          </a:lstStyle>
          <a:p>
            <a:r>
              <a:rPr lang="nb-NO" dirty="0" smtClean="0"/>
              <a:t>Sett inn overskrift</a:t>
            </a:r>
            <a:endParaRPr lang="nb-NO" dirty="0"/>
          </a:p>
        </p:txBody>
      </p:sp>
      <p:sp>
        <p:nvSpPr>
          <p:cNvPr id="19" name="Plassholder for tekst 18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6" y="4653337"/>
            <a:ext cx="2698750" cy="359841"/>
          </a:xfrm>
        </p:spPr>
        <p:txBody>
          <a:bodyPr>
            <a:normAutofit/>
          </a:bodyPr>
          <a:lstStyle>
            <a:lvl1pPr marL="0" indent="0">
              <a:buNone/>
              <a:defRPr sz="1200" b="1"/>
            </a:lvl1pPr>
          </a:lstStyle>
          <a:p>
            <a:pPr lvl="0"/>
            <a:r>
              <a:rPr lang="nb-NO" sz="1200" dirty="0" smtClean="0"/>
              <a:t>Sett inn kilde</a:t>
            </a:r>
            <a:endParaRPr lang="nb-NO" dirty="0"/>
          </a:p>
        </p:txBody>
      </p:sp>
      <p:sp>
        <p:nvSpPr>
          <p:cNvPr id="23" name="Plassholder f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2339754" y="2132856"/>
            <a:ext cx="4680520" cy="504056"/>
          </a:xfrm>
        </p:spPr>
        <p:txBody>
          <a:bodyPr>
            <a:normAutofit/>
          </a:bodyPr>
          <a:lstStyle>
            <a:lvl1pPr marL="0" indent="0">
              <a:buNone/>
              <a:defRPr sz="1800" b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nb-NO" dirty="0" smtClean="0"/>
              <a:t>Klikk for å redigere brødtekst</a:t>
            </a:r>
          </a:p>
        </p:txBody>
      </p:sp>
      <p:sp>
        <p:nvSpPr>
          <p:cNvPr id="25" name="Plassholder for tekst 24"/>
          <p:cNvSpPr>
            <a:spLocks noGrp="1"/>
          </p:cNvSpPr>
          <p:nvPr>
            <p:ph type="body" sz="quarter" idx="12" hasCustomPrompt="1"/>
          </p:nvPr>
        </p:nvSpPr>
        <p:spPr>
          <a:xfrm>
            <a:off x="1008607" y="2350498"/>
            <a:ext cx="1043114" cy="1222518"/>
          </a:xfrm>
        </p:spPr>
        <p:txBody>
          <a:bodyPr>
            <a:normAutofit/>
          </a:bodyPr>
          <a:lstStyle>
            <a:lvl1pPr marL="0" indent="0">
              <a:buNone/>
              <a:defRPr sz="7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z="7200" b="1" dirty="0" smtClean="0"/>
              <a:t>#1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42626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1920694" y="908720"/>
            <a:ext cx="6262480" cy="4176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 dirty="0"/>
          </a:p>
        </p:txBody>
      </p:sp>
      <p:sp>
        <p:nvSpPr>
          <p:cNvPr id="7" name="Ellipse 6"/>
          <p:cNvSpPr/>
          <p:nvPr userDrawn="1"/>
        </p:nvSpPr>
        <p:spPr>
          <a:xfrm>
            <a:off x="683568" y="2204864"/>
            <a:ext cx="1440160" cy="1440160"/>
          </a:xfrm>
          <a:prstGeom prst="ellipse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 dirty="0"/>
          </a:p>
        </p:txBody>
      </p:sp>
      <p:sp>
        <p:nvSpPr>
          <p:cNvPr id="19" name="Plassholder for tekst 18"/>
          <p:cNvSpPr>
            <a:spLocks noGrp="1"/>
          </p:cNvSpPr>
          <p:nvPr>
            <p:ph type="body" sz="quarter" idx="11" hasCustomPrompt="1"/>
          </p:nvPr>
        </p:nvSpPr>
        <p:spPr>
          <a:xfrm>
            <a:off x="2556000" y="4581329"/>
            <a:ext cx="2698750" cy="359841"/>
          </a:xfrm>
        </p:spPr>
        <p:txBody>
          <a:bodyPr>
            <a:normAutofit/>
          </a:bodyPr>
          <a:lstStyle>
            <a:lvl1pPr marL="0" indent="0">
              <a:buNone/>
              <a:defRPr sz="1200" b="1"/>
            </a:lvl1pPr>
          </a:lstStyle>
          <a:p>
            <a:pPr lvl="0"/>
            <a:r>
              <a:rPr lang="nb-NO" sz="1200" dirty="0" smtClean="0"/>
              <a:t>Sett inn kilde</a:t>
            </a:r>
            <a:endParaRPr lang="nb-NO" dirty="0"/>
          </a:p>
        </p:txBody>
      </p:sp>
      <p:sp>
        <p:nvSpPr>
          <p:cNvPr id="23" name="Plassholder f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2555777" y="1340768"/>
            <a:ext cx="4680520" cy="504056"/>
          </a:xfrm>
        </p:spPr>
        <p:txBody>
          <a:bodyPr>
            <a:normAutofit/>
          </a:bodyPr>
          <a:lstStyle>
            <a:lvl1pPr marL="0" indent="0">
              <a:buNone/>
              <a:defRPr sz="1800" b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nb-NO" dirty="0" smtClean="0"/>
              <a:t>Klikk for å sett inn lovtekst</a:t>
            </a:r>
          </a:p>
        </p:txBody>
      </p:sp>
      <p:sp>
        <p:nvSpPr>
          <p:cNvPr id="2" name="TekstSylinder 1"/>
          <p:cNvSpPr txBox="1"/>
          <p:nvPr userDrawn="1"/>
        </p:nvSpPr>
        <p:spPr>
          <a:xfrm>
            <a:off x="1043608" y="2276874"/>
            <a:ext cx="1080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nb-NO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878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 hjelper d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467544" y="2348880"/>
            <a:ext cx="8208912" cy="11011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7" name="Rektangel 6"/>
          <p:cNvSpPr/>
          <p:nvPr userDrawn="1"/>
        </p:nvSpPr>
        <p:spPr>
          <a:xfrm>
            <a:off x="1360456" y="2564976"/>
            <a:ext cx="144000" cy="648000"/>
          </a:xfrm>
          <a:prstGeom prst="rect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5" name="TekstSylinder 4"/>
          <p:cNvSpPr txBox="1"/>
          <p:nvPr userDrawn="1"/>
        </p:nvSpPr>
        <p:spPr>
          <a:xfrm>
            <a:off x="1763689" y="2566647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 hjelper deg</a:t>
            </a:r>
            <a:endParaRPr lang="nb-NO" sz="3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Sylinder 2"/>
          <p:cNvSpPr txBox="1"/>
          <p:nvPr userDrawn="1"/>
        </p:nvSpPr>
        <p:spPr>
          <a:xfrm>
            <a:off x="1259632" y="3587532"/>
            <a:ext cx="6768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0000"/>
              </a:lnSpc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Gratis</a:t>
            </a:r>
            <a:r>
              <a:rPr lang="nb-NO" sz="24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juridisk veiledning</a:t>
            </a:r>
          </a:p>
          <a:p>
            <a:pPr marL="457200" indent="-457200">
              <a:lnSpc>
                <a:spcPct val="100000"/>
              </a:lnSpc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24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Finn oss på nett: </a:t>
            </a:r>
            <a:r>
              <a:rPr lang="nb-NO" sz="2400" b="1" u="sng" baseline="0" dirty="0" smtClean="0">
                <a:solidFill>
                  <a:srgbClr val="994D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www.ldo.no</a:t>
            </a:r>
          </a:p>
          <a:p>
            <a:pPr marL="457200" indent="-457200">
              <a:lnSpc>
                <a:spcPct val="100000"/>
              </a:lnSpc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24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oss: 23 15 73 00</a:t>
            </a:r>
          </a:p>
          <a:p>
            <a:pPr marL="457200" indent="-457200">
              <a:lnSpc>
                <a:spcPct val="100000"/>
              </a:lnSpc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24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E-post: </a:t>
            </a:r>
            <a:r>
              <a:rPr lang="nb-NO" sz="2400" b="1" u="sng" baseline="0" dirty="0" smtClean="0">
                <a:solidFill>
                  <a:srgbClr val="994D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post@ldo.no</a:t>
            </a:r>
          </a:p>
        </p:txBody>
      </p:sp>
      <p:sp>
        <p:nvSpPr>
          <p:cNvPr id="8" name="TekstSylinder 7"/>
          <p:cNvSpPr txBox="1"/>
          <p:nvPr userDrawn="1"/>
        </p:nvSpPr>
        <p:spPr>
          <a:xfrm>
            <a:off x="1792504" y="5312270"/>
            <a:ext cx="2804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facebook</a:t>
            </a:r>
            <a:r>
              <a:rPr lang="nb-NO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nb-NO" sz="1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mittOmbud</a:t>
            </a:r>
            <a:endParaRPr lang="nb-NO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TekstSylinder 8"/>
          <p:cNvSpPr txBox="1"/>
          <p:nvPr userDrawn="1"/>
        </p:nvSpPr>
        <p:spPr>
          <a:xfrm>
            <a:off x="5179088" y="5315789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twitter</a:t>
            </a:r>
            <a:r>
              <a:rPr lang="nb-NO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nb-NO" sz="1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mittOmbud</a:t>
            </a:r>
            <a:endParaRPr lang="nb-NO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5331704"/>
            <a:ext cx="393047" cy="393047"/>
          </a:xfrm>
          <a:prstGeom prst="rect">
            <a:avLst/>
          </a:prstGeom>
        </p:spPr>
      </p:pic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457" y="5331704"/>
            <a:ext cx="389131" cy="389131"/>
          </a:xfrm>
          <a:prstGeom prst="rect">
            <a:avLst/>
          </a:prstGeom>
        </p:spPr>
      </p:pic>
      <p:pic>
        <p:nvPicPr>
          <p:cNvPr id="12" name="Bilde 11"/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7544" y="476675"/>
            <a:ext cx="8208912" cy="1728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301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2071390"/>
            <a:ext cx="8229600" cy="3877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2606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182FFA5-9115-48EF-83F7-57E689A6594D}" type="datetimeFigureOut">
              <a:rPr lang="nb-NO" smtClean="0"/>
              <a:pPr/>
              <a:t>12.04.2016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2606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2606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2D15C3C-3FAA-47DB-94AD-901E3ECBD49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0" y="6165304"/>
            <a:ext cx="9144000" cy="72008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ekstSylinder 10"/>
          <p:cNvSpPr txBox="1"/>
          <p:nvPr userDrawn="1"/>
        </p:nvSpPr>
        <p:spPr>
          <a:xfrm>
            <a:off x="971601" y="6331386"/>
            <a:ext cx="7632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Likestillings- og diskrimineringsombudet</a:t>
            </a:r>
            <a:r>
              <a:rPr lang="nb-NO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b-NO" sz="1400" b="1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	                  </a:t>
            </a:r>
            <a:r>
              <a:rPr lang="nb-NO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www.ldo.no</a:t>
            </a:r>
            <a:endParaRPr lang="nb-NO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6287178"/>
            <a:ext cx="454190" cy="454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31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49" r:id="rId3"/>
    <p:sldLayoutId id="2147483650" r:id="rId4"/>
    <p:sldLayoutId id="2147483687" r:id="rId5"/>
    <p:sldLayoutId id="2147483671" r:id="rId6"/>
    <p:sldLayoutId id="2147483668" r:id="rId7"/>
    <p:sldLayoutId id="2147483670" r:id="rId8"/>
    <p:sldLayoutId id="2147483669" r:id="rId9"/>
    <p:sldLayoutId id="2147483662" r:id="rId10"/>
    <p:sldLayoutId id="2147483667" r:id="rId11"/>
    <p:sldLayoutId id="2147483679" r:id="rId12"/>
    <p:sldLayoutId id="2147483680" r:id="rId13"/>
    <p:sldLayoutId id="2147483681" r:id="rId14"/>
    <p:sldLayoutId id="2147483682" r:id="rId15"/>
    <p:sldLayoutId id="2147483666" r:id="rId16"/>
    <p:sldLayoutId id="2147483652" r:id="rId17"/>
    <p:sldLayoutId id="2147483655" r:id="rId18"/>
    <p:sldLayoutId id="2147483684" r:id="rId19"/>
    <p:sldLayoutId id="2147483683" r:id="rId20"/>
    <p:sldLayoutId id="2147483656" r:id="rId21"/>
    <p:sldLayoutId id="2147483657" r:id="rId22"/>
    <p:sldLayoutId id="2147483664" r:id="rId23"/>
    <p:sldLayoutId id="2147483685" r:id="rId24"/>
    <p:sldLayoutId id="2147483675" r:id="rId25"/>
    <p:sldLayoutId id="2147483676" r:id="rId26"/>
    <p:sldLayoutId id="2147483677" r:id="rId27"/>
    <p:sldLayoutId id="2147483686" r:id="rId28"/>
    <p:sldLayoutId id="2147483665" r:id="rId29"/>
    <p:sldLayoutId id="2147483688" r:id="rId3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A4DAD"/>
        </a:buClr>
        <a:buFont typeface="Wingdings" pitchFamily="2" charset="2"/>
        <a:buChar char="§"/>
        <a:defRPr sz="3200" b="1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A4DAD"/>
        </a:buClr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9A4DAD"/>
        </a:buClr>
        <a:buFont typeface="Wingdings" pitchFamily="2" charset="2"/>
        <a:buChar char="§"/>
        <a:defRPr sz="24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A4DAD"/>
        </a:buClr>
        <a:buFont typeface="Wingdings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9A4DAD"/>
        </a:buClr>
        <a:buFont typeface="Wingdings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How the </a:t>
            </a:r>
            <a:r>
              <a:rPr lang="en-US" dirty="0" err="1"/>
              <a:t>Ombud</a:t>
            </a:r>
            <a:r>
              <a:rPr lang="en-US" dirty="0"/>
              <a:t> interact with </a:t>
            </a:r>
            <a:r>
              <a:rPr lang="en-US" dirty="0" smtClean="0"/>
              <a:t>UN treaty </a:t>
            </a:r>
            <a:r>
              <a:rPr lang="en-US" dirty="0"/>
              <a:t>bodies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/>
          </p:nvPr>
        </p:nvSpPr>
        <p:spPr>
          <a:xfrm>
            <a:off x="827584" y="5589240"/>
            <a:ext cx="6480225" cy="504056"/>
          </a:xfrm>
        </p:spPr>
        <p:txBody>
          <a:bodyPr>
            <a:normAutofit/>
          </a:bodyPr>
          <a:lstStyle/>
          <a:p>
            <a:r>
              <a:rPr lang="nb-NO" dirty="0" smtClean="0"/>
              <a:t>Ingrid Egeland Thorsnes - Legal Advisor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2918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we work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Solid documentation: What is the reality in law and practice?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Thorough analyzes: Uncover gaps between the Human Rights obligations and Norwegian law and practice.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Constructive advice: Reporting at National level and UN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158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3. </a:t>
            </a:r>
            <a:r>
              <a:rPr lang="en-US" dirty="0" smtClean="0"/>
              <a:t>Civil Society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Civil </a:t>
            </a:r>
            <a:r>
              <a:rPr lang="en-US" dirty="0"/>
              <a:t>Society is to be involved in all parts of the </a:t>
            </a:r>
            <a:r>
              <a:rPr lang="en-US" dirty="0" smtClean="0"/>
              <a:t>monitoring process.</a:t>
            </a:r>
          </a:p>
          <a:p>
            <a:pPr marL="40005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Ombud</a:t>
            </a:r>
            <a:r>
              <a:rPr lang="en-US" dirty="0" smtClean="0"/>
              <a:t> has developed a structure to ensure a systematic and flexible cooperation with the Civil Society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995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027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Agenda</a:t>
            </a:r>
            <a:endParaRPr lang="ru-RU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Structure and organization of the Ombud</a:t>
            </a:r>
          </a:p>
          <a:p>
            <a:endParaRPr lang="en-US" smtClean="0"/>
          </a:p>
          <a:p>
            <a:r>
              <a:rPr lang="en-US" smtClean="0"/>
              <a:t>Monitoring of UN Human Rights Conventions</a:t>
            </a:r>
            <a:endParaRPr lang="en-US" dirty="0" smtClean="0"/>
          </a:p>
        </p:txBody>
      </p:sp>
      <p:sp>
        <p:nvSpPr>
          <p:cNvPr id="5122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Likestillings- og diskrimineringsombudet</a:t>
            </a:r>
          </a:p>
        </p:txBody>
      </p:sp>
    </p:spTree>
    <p:extLst>
      <p:ext uri="{BB962C8B-B14F-4D97-AF65-F5344CB8AC3E}">
        <p14:creationId xmlns:p14="http://schemas.microsoft.com/office/powerpoint/2010/main" val="108003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An independent </a:t>
            </a:r>
            <a:r>
              <a:rPr lang="en-GB" dirty="0" err="1" smtClean="0"/>
              <a:t>Ombud</a:t>
            </a:r>
            <a:endParaRPr lang="nb-NO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 smtClean="0"/>
              <a:t>Established 1 January 2006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1"/>
            <a:r>
              <a:rPr lang="en-GB" dirty="0"/>
              <a:t>An independent public administrative </a:t>
            </a:r>
            <a:r>
              <a:rPr lang="en-GB" dirty="0" smtClean="0"/>
              <a:t>agency: Operates </a:t>
            </a:r>
            <a:r>
              <a:rPr lang="en-GB" dirty="0"/>
              <a:t>free from the instruction of the </a:t>
            </a:r>
            <a:r>
              <a:rPr lang="en-GB" dirty="0" smtClean="0"/>
              <a:t>Ministry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r>
              <a:rPr lang="en-GB" dirty="0" smtClean="0"/>
              <a:t>Founded by and subordinate to the </a:t>
            </a:r>
            <a:r>
              <a:rPr lang="en-US" dirty="0" smtClean="0"/>
              <a:t>Ministry of Children, Equality and Social Inclusion</a:t>
            </a:r>
          </a:p>
          <a:p>
            <a:pPr marL="0" indent="0">
              <a:buNone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22684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Anti-Discrimination </a:t>
            </a:r>
            <a:r>
              <a:rPr lang="en-US" dirty="0" err="1"/>
              <a:t>Ombuds</a:t>
            </a:r>
            <a:r>
              <a:rPr lang="en-US" dirty="0"/>
              <a:t> Act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Regulates the independence of the </a:t>
            </a:r>
            <a:r>
              <a:rPr lang="en-US" dirty="0" err="1" smtClean="0"/>
              <a:t>Ombud</a:t>
            </a:r>
            <a:r>
              <a:rPr lang="en-US" dirty="0" smtClean="0"/>
              <a:t> from governmental and political instruction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Regulates the main tasks of the </a:t>
            </a:r>
            <a:r>
              <a:rPr lang="en-US" dirty="0" err="1" smtClean="0"/>
              <a:t>Ombud</a:t>
            </a:r>
            <a:r>
              <a:rPr lang="en-US" dirty="0" smtClean="0"/>
              <a:t>, including the responsibility to monitor the fulfillment of UN treaties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558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mtClean="0"/>
              <a:t>Monitoring compliance with conventions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nb-NO" dirty="0" smtClean="0"/>
              <a:t>CERD (1965)- </a:t>
            </a:r>
            <a:r>
              <a:rPr lang="en-US" dirty="0" smtClean="0"/>
              <a:t>Convention on the Elimination of All Forms of Racial Discrimination</a:t>
            </a:r>
          </a:p>
          <a:p>
            <a:pPr lvl="1"/>
            <a:r>
              <a:rPr lang="nb-NO" dirty="0" smtClean="0"/>
              <a:t>CEDAW (1979) - </a:t>
            </a:r>
            <a:r>
              <a:rPr lang="en-US" dirty="0" smtClean="0"/>
              <a:t>The Convention on the Elimination of All Forms of Discrimination against Women </a:t>
            </a:r>
            <a:endParaRPr lang="nb-NO" dirty="0" smtClean="0"/>
          </a:p>
          <a:p>
            <a:pPr lvl="1"/>
            <a:r>
              <a:rPr lang="nb-NO" dirty="0" smtClean="0"/>
              <a:t>CRPD (2006) - </a:t>
            </a:r>
            <a:r>
              <a:rPr lang="en-US" dirty="0" smtClean="0"/>
              <a:t>Convention on the Rights of Persons with Disabilities</a:t>
            </a:r>
            <a:endParaRPr lang="nb-NO" dirty="0" smtClean="0"/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09877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Plassholder for lysbildenumm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2549E1D-80DC-4566-939C-0A6E957762D0}" type="slidenum">
              <a:rPr lang="en-US" altLang="nb-NO" sz="10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nb-NO" sz="1000" smtClean="0">
              <a:solidFill>
                <a:srgbClr val="FFFFFF"/>
              </a:solidFill>
            </a:endParaRPr>
          </a:p>
        </p:txBody>
      </p:sp>
      <p:sp>
        <p:nvSpPr>
          <p:cNvPr id="28675" name="Rektangel 2"/>
          <p:cNvSpPr>
            <a:spLocks noChangeArrowheads="1"/>
          </p:cNvSpPr>
          <p:nvPr/>
        </p:nvSpPr>
        <p:spPr bwMode="auto">
          <a:xfrm>
            <a:off x="395288" y="1341438"/>
            <a:ext cx="1635125" cy="22963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nb-NO" altLang="nb-NO" sz="2000" dirty="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nb-NO" altLang="nb-NO" sz="2000" dirty="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nb-NO" sz="2000" dirty="0" smtClean="0">
                <a:solidFill>
                  <a:srgbClr val="000000"/>
                </a:solidFill>
              </a:rPr>
              <a:t>State report every fourth year</a:t>
            </a:r>
            <a:endParaRPr lang="en-US" altLang="nb-NO" sz="2000" dirty="0">
              <a:solidFill>
                <a:srgbClr val="000000"/>
              </a:solidFill>
            </a:endParaRPr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325563"/>
            <a:ext cx="1646238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7" name="TekstSylinder 3"/>
          <p:cNvSpPr txBox="1">
            <a:spLocks noChangeArrowheads="1"/>
          </p:cNvSpPr>
          <p:nvPr/>
        </p:nvSpPr>
        <p:spPr bwMode="auto">
          <a:xfrm>
            <a:off x="5219700" y="461963"/>
            <a:ext cx="19446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nb-NO" sz="2000" b="1" dirty="0" smtClean="0">
                <a:solidFill>
                  <a:srgbClr val="000000"/>
                </a:solidFill>
              </a:rPr>
              <a:t>Concluding Observations</a:t>
            </a:r>
            <a:endParaRPr lang="en-US" altLang="nb-NO" sz="2000" b="1" dirty="0">
              <a:solidFill>
                <a:srgbClr val="000000"/>
              </a:solidFill>
            </a:endParaRPr>
          </a:p>
        </p:txBody>
      </p:sp>
      <p:sp>
        <p:nvSpPr>
          <p:cNvPr id="28678" name="TekstSylinder 4"/>
          <p:cNvSpPr txBox="1">
            <a:spLocks noChangeArrowheads="1"/>
          </p:cNvSpPr>
          <p:nvPr/>
        </p:nvSpPr>
        <p:spPr bwMode="auto">
          <a:xfrm>
            <a:off x="395288" y="446555"/>
            <a:ext cx="16351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nb-NO" altLang="nb-NO" sz="2000" b="1" dirty="0" smtClean="0">
                <a:solidFill>
                  <a:srgbClr val="000000"/>
                </a:solidFill>
              </a:rPr>
              <a:t>State report Norway</a:t>
            </a:r>
            <a:endParaRPr lang="nb-NO" altLang="nb-NO" sz="2000" b="1" dirty="0">
              <a:solidFill>
                <a:srgbClr val="000000"/>
              </a:solidFill>
            </a:endParaRPr>
          </a:p>
        </p:txBody>
      </p:sp>
      <p:sp>
        <p:nvSpPr>
          <p:cNvPr id="28679" name="Ellipse 5"/>
          <p:cNvSpPr>
            <a:spLocks noChangeArrowheads="1"/>
          </p:cNvSpPr>
          <p:nvPr/>
        </p:nvSpPr>
        <p:spPr bwMode="auto">
          <a:xfrm>
            <a:off x="2700338" y="1733550"/>
            <a:ext cx="2232025" cy="208756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nb-NO" sz="2000" dirty="0" smtClean="0">
                <a:solidFill>
                  <a:srgbClr val="000000"/>
                </a:solidFill>
              </a:rPr>
              <a:t>The Committee evaluates the state report</a:t>
            </a:r>
            <a:endParaRPr lang="en-US" altLang="nb-NO" sz="2000" dirty="0">
              <a:solidFill>
                <a:srgbClr val="000000"/>
              </a:solidFill>
            </a:endParaRPr>
          </a:p>
        </p:txBody>
      </p:sp>
      <p:sp>
        <p:nvSpPr>
          <p:cNvPr id="28680" name="TekstSylinder 6"/>
          <p:cNvSpPr txBox="1">
            <a:spLocks noChangeArrowheads="1"/>
          </p:cNvSpPr>
          <p:nvPr/>
        </p:nvSpPr>
        <p:spPr bwMode="auto">
          <a:xfrm>
            <a:off x="2789171" y="473075"/>
            <a:ext cx="1951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nb-NO" altLang="nb-NO" sz="2000" b="1" dirty="0" smtClean="0">
                <a:solidFill>
                  <a:srgbClr val="000000"/>
                </a:solidFill>
              </a:rPr>
              <a:t>UN Committee</a:t>
            </a:r>
            <a:endParaRPr lang="nb-NO" altLang="nb-NO" sz="2000" b="1" dirty="0">
              <a:solidFill>
                <a:srgbClr val="000000"/>
              </a:solidFill>
            </a:endParaRPr>
          </a:p>
        </p:txBody>
      </p:sp>
      <p:sp>
        <p:nvSpPr>
          <p:cNvPr id="28681" name="TekstSylinder 7"/>
          <p:cNvSpPr txBox="1">
            <a:spLocks noChangeArrowheads="1"/>
          </p:cNvSpPr>
          <p:nvPr/>
        </p:nvSpPr>
        <p:spPr bwMode="auto">
          <a:xfrm>
            <a:off x="5435601" y="2190750"/>
            <a:ext cx="1646238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nb-NO" sz="2000" dirty="0" smtClean="0">
                <a:solidFill>
                  <a:srgbClr val="000000"/>
                </a:solidFill>
              </a:rPr>
              <a:t>The Committee gives concrete recommend-</a:t>
            </a:r>
            <a:r>
              <a:rPr lang="en-US" altLang="nb-NO" sz="2000" dirty="0" err="1" smtClean="0">
                <a:solidFill>
                  <a:srgbClr val="000000"/>
                </a:solidFill>
              </a:rPr>
              <a:t>ations</a:t>
            </a:r>
            <a:r>
              <a:rPr lang="en-US" altLang="nb-NO" sz="2000" dirty="0" smtClean="0">
                <a:solidFill>
                  <a:srgbClr val="000000"/>
                </a:solidFill>
              </a:rPr>
              <a:t> to the state party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nb-NO" altLang="nb-NO" sz="2000" dirty="0">
              <a:solidFill>
                <a:srgbClr val="000000"/>
              </a:solidFill>
            </a:endParaRPr>
          </a:p>
        </p:txBody>
      </p:sp>
      <p:sp>
        <p:nvSpPr>
          <p:cNvPr id="28682" name="Rektangel 1"/>
          <p:cNvSpPr>
            <a:spLocks noChangeArrowheads="1"/>
          </p:cNvSpPr>
          <p:nvPr/>
        </p:nvSpPr>
        <p:spPr bwMode="auto">
          <a:xfrm>
            <a:off x="395288" y="3821113"/>
            <a:ext cx="1635125" cy="104804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nb-NO" altLang="nb-NO" sz="2000" dirty="0" smtClean="0"/>
              <a:t>The ombuds alternative report</a:t>
            </a:r>
            <a:endParaRPr lang="nb-NO" altLang="nb-NO" sz="2000" dirty="0"/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nb-NO" altLang="nb-NO" sz="2000" dirty="0"/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nb-NO" altLang="nb-NO" sz="2000" dirty="0"/>
          </a:p>
        </p:txBody>
      </p:sp>
      <p:sp>
        <p:nvSpPr>
          <p:cNvPr id="12" name="Rektangel 1"/>
          <p:cNvSpPr>
            <a:spLocks noChangeArrowheads="1"/>
          </p:cNvSpPr>
          <p:nvPr/>
        </p:nvSpPr>
        <p:spPr bwMode="auto">
          <a:xfrm>
            <a:off x="395287" y="5021560"/>
            <a:ext cx="1635125" cy="104804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nb-NO" sz="2000" dirty="0" smtClean="0"/>
              <a:t>Civil society shadow report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nb-NO" altLang="nb-NO" sz="2000" dirty="0"/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nb-NO" altLang="nb-NO" sz="2000" dirty="0"/>
          </a:p>
        </p:txBody>
      </p:sp>
      <p:sp>
        <p:nvSpPr>
          <p:cNvPr id="13" name="Ellipse 5"/>
          <p:cNvSpPr>
            <a:spLocks noChangeArrowheads="1"/>
          </p:cNvSpPr>
          <p:nvPr/>
        </p:nvSpPr>
        <p:spPr bwMode="auto">
          <a:xfrm>
            <a:off x="2700338" y="4110348"/>
            <a:ext cx="2376587" cy="162290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itchFamily="96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ヒラギノ角ゴ Pro W3" pitchFamily="96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nb-NO" sz="2000" dirty="0" smtClean="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nb-NO" sz="2000" dirty="0" smtClean="0">
                <a:solidFill>
                  <a:srgbClr val="000000"/>
                </a:solidFill>
              </a:rPr>
              <a:t>Examination</a:t>
            </a:r>
            <a:endParaRPr lang="en-US" altLang="nb-NO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73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CRPD article 33: </a:t>
            </a:r>
            <a:br>
              <a:rPr lang="en-US" sz="2700" dirty="0" smtClean="0"/>
            </a:br>
            <a:r>
              <a:rPr lang="en-US" sz="2700" dirty="0" smtClean="0"/>
              <a:t>National implementation and monitoring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b="1" dirty="0" smtClean="0"/>
              <a:t>Focal point </a:t>
            </a:r>
            <a:r>
              <a:rPr lang="en-US" dirty="0" smtClean="0"/>
              <a:t>within government for matters relating to the implementation of the present Convention</a:t>
            </a:r>
          </a:p>
          <a:p>
            <a:pPr lvl="1"/>
            <a:r>
              <a:rPr lang="en-US" dirty="0" smtClean="0"/>
              <a:t>States Parties establish an </a:t>
            </a:r>
            <a:r>
              <a:rPr lang="en-US" b="1" dirty="0" smtClean="0"/>
              <a:t>independent mechanism </a:t>
            </a:r>
            <a:r>
              <a:rPr lang="en-US" dirty="0" smtClean="0"/>
              <a:t>to promote, protect and monitor implementation of the Convention. </a:t>
            </a:r>
          </a:p>
          <a:p>
            <a:pPr lvl="1"/>
            <a:r>
              <a:rPr lang="en-US" b="1" dirty="0" smtClean="0"/>
              <a:t>Civil society </a:t>
            </a:r>
            <a:r>
              <a:rPr lang="en-US" dirty="0" smtClean="0"/>
              <a:t>shall be involved and participate fully in the monitoring process.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59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1. The Role of the Government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Responsibility for coordination should be placed in one institution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In Norway: Ministry of Children, Equality and Social Inclusion </a:t>
            </a:r>
          </a:p>
        </p:txBody>
      </p:sp>
    </p:spTree>
    <p:extLst>
      <p:ext uri="{BB962C8B-B14F-4D97-AF65-F5344CB8AC3E}">
        <p14:creationId xmlns:p14="http://schemas.microsoft.com/office/powerpoint/2010/main" val="3041818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2. The Role of the Ombud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Independent monitoring body: Monitoring the </a:t>
            </a:r>
            <a:r>
              <a:rPr lang="en-US" dirty="0" err="1" smtClean="0"/>
              <a:t>impementation</a:t>
            </a:r>
            <a:r>
              <a:rPr lang="en-US" dirty="0" smtClean="0"/>
              <a:t> of the Convention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Ombud</a:t>
            </a:r>
            <a:r>
              <a:rPr lang="en-US" dirty="0" smtClean="0"/>
              <a:t> shall promote and secure Human Rights, encourage ratification, report, give training and information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67027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Fiolet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5142</TotalTime>
  <Words>378</Words>
  <Application>Microsoft Office PowerPoint</Application>
  <PresentationFormat>On-screen Show (4:3)</PresentationFormat>
  <Paragraphs>70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ヒラギノ角ゴ Pro W3</vt:lpstr>
      <vt:lpstr>Arial</vt:lpstr>
      <vt:lpstr>Calibri</vt:lpstr>
      <vt:lpstr>Wingdings</vt:lpstr>
      <vt:lpstr>Office-tema</vt:lpstr>
      <vt:lpstr> How the Ombud interact with UN treaty bodies</vt:lpstr>
      <vt:lpstr>Agenda</vt:lpstr>
      <vt:lpstr>An independent Ombud</vt:lpstr>
      <vt:lpstr>The Anti-Discrimination Ombuds Act </vt:lpstr>
      <vt:lpstr>Monitoring compliance with conventions</vt:lpstr>
      <vt:lpstr>PowerPoint Presentation</vt:lpstr>
      <vt:lpstr> CRPD article 33:  National implementation and monitoring </vt:lpstr>
      <vt:lpstr>1. The Role of the Government</vt:lpstr>
      <vt:lpstr>2. The Role of the Ombud</vt:lpstr>
      <vt:lpstr>How we work</vt:lpstr>
      <vt:lpstr>3. Civil Society</vt:lpstr>
      <vt:lpstr>PowerPoint Presentation</vt:lpstr>
    </vt:vector>
  </TitlesOfParts>
  <Company>LDO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Henning Meyer Petersen</dc:creator>
  <cp:lastModifiedBy>Cristi</cp:lastModifiedBy>
  <cp:revision>184</cp:revision>
  <cp:lastPrinted>2015-11-20T08:41:47Z</cp:lastPrinted>
  <dcterms:created xsi:type="dcterms:W3CDTF">2015-10-09T06:10:42Z</dcterms:created>
  <dcterms:modified xsi:type="dcterms:W3CDTF">2016-04-12T11:20:35Z</dcterms:modified>
  <cp:contentStatus/>
</cp:coreProperties>
</file>