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23"/>
  </p:handoutMasterIdLst>
  <p:sldIdLst>
    <p:sldId id="256" r:id="rId2"/>
    <p:sldId id="282" r:id="rId3"/>
    <p:sldId id="283" r:id="rId4"/>
    <p:sldId id="280" r:id="rId5"/>
    <p:sldId id="281" r:id="rId6"/>
    <p:sldId id="257" r:id="rId7"/>
    <p:sldId id="284" r:id="rId8"/>
    <p:sldId id="268" r:id="rId9"/>
    <p:sldId id="259" r:id="rId10"/>
    <p:sldId id="279" r:id="rId11"/>
    <p:sldId id="261" r:id="rId12"/>
    <p:sldId id="285" r:id="rId13"/>
    <p:sldId id="286" r:id="rId14"/>
    <p:sldId id="287" r:id="rId15"/>
    <p:sldId id="263" r:id="rId16"/>
    <p:sldId id="265" r:id="rId17"/>
    <p:sldId id="269" r:id="rId18"/>
    <p:sldId id="274" r:id="rId19"/>
    <p:sldId id="275" r:id="rId20"/>
    <p:sldId id="278" r:id="rId21"/>
    <p:sldId id="276" r:id="rId22"/>
  </p:sldIdLst>
  <p:sldSz cx="9144000" cy="6858000" type="screen4x3"/>
  <p:notesSz cx="6858000" cy="9144000"/>
  <p:defaultTextStyle>
    <a:defPPr>
      <a:defRPr lang="nb-NO"/>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C8E1"/>
    <a:srgbClr val="D9E8F1"/>
    <a:srgbClr val="F4F4F4"/>
    <a:srgbClr val="DAF1F7"/>
    <a:srgbClr val="009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0909" autoAdjust="0"/>
  </p:normalViewPr>
  <p:slideViewPr>
    <p:cSldViewPr>
      <p:cViewPr varScale="1">
        <p:scale>
          <a:sx n="64" d="100"/>
          <a:sy n="64" d="100"/>
        </p:scale>
        <p:origin x="144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b-NO"/>
          </a:p>
        </p:txBody>
      </p:sp>
      <p:sp>
        <p:nvSpPr>
          <p:cNvPr id="61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nb-NO"/>
          </a:p>
        </p:txBody>
      </p:sp>
      <p:sp>
        <p:nvSpPr>
          <p:cNvPr id="61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b-NO"/>
          </a:p>
        </p:txBody>
      </p:sp>
      <p:sp>
        <p:nvSpPr>
          <p:cNvPr id="61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8AB68F1-29EB-484D-B589-AA2D1BD0A057}" type="slidenum">
              <a:rPr lang="nb-NO"/>
              <a:pPr>
                <a:defRPr/>
              </a:pPr>
              <a:t>‹#›</a:t>
            </a:fld>
            <a:endParaRPr lang="nb-NO"/>
          </a:p>
        </p:txBody>
      </p:sp>
    </p:spTree>
    <p:extLst>
      <p:ext uri="{BB962C8B-B14F-4D97-AF65-F5344CB8AC3E}">
        <p14:creationId xmlns:p14="http://schemas.microsoft.com/office/powerpoint/2010/main" val="17780168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0" y="1447800"/>
            <a:ext cx="9144000" cy="3200400"/>
          </a:xfrm>
          <a:prstGeom prst="rect">
            <a:avLst/>
          </a:prstGeom>
          <a:solidFill>
            <a:srgbClr val="D9E8F1"/>
          </a:solidFill>
          <a:ln w="9525">
            <a:noFill/>
            <a:miter lim="800000"/>
            <a:headEnd/>
            <a:tailEnd/>
          </a:ln>
        </p:spPr>
        <p:txBody>
          <a:bodyPr wrap="none" anchor="ctr"/>
          <a:lstStyle/>
          <a:p>
            <a:pPr>
              <a:defRPr/>
            </a:pPr>
            <a:endParaRPr lang="nb-NO"/>
          </a:p>
        </p:txBody>
      </p:sp>
      <p:pic>
        <p:nvPicPr>
          <p:cNvPr id="5" name="Picture 7" descr="globe_hvit"/>
          <p:cNvPicPr>
            <a:picLocks noChangeAspect="1" noChangeArrowheads="1"/>
          </p:cNvPicPr>
          <p:nvPr userDrawn="1"/>
        </p:nvPicPr>
        <p:blipFill>
          <a:blip r:embed="rId2" cstate="print"/>
          <a:srcRect/>
          <a:stretch>
            <a:fillRect/>
          </a:stretch>
        </p:blipFill>
        <p:spPr bwMode="auto">
          <a:xfrm>
            <a:off x="-1295400" y="681038"/>
            <a:ext cx="5486400" cy="5338762"/>
          </a:xfrm>
          <a:prstGeom prst="rect">
            <a:avLst/>
          </a:prstGeom>
          <a:noFill/>
          <a:effectLst>
            <a:outerShdw dist="35921" dir="2700000" algn="ctr" rotWithShape="0">
              <a:srgbClr val="9BC8E1"/>
            </a:outerShdw>
          </a:effectLst>
        </p:spPr>
      </p:pic>
      <p:pic>
        <p:nvPicPr>
          <p:cNvPr id="6" name="Picture 9" descr="Helsingfors_logo"/>
          <p:cNvPicPr>
            <a:picLocks noChangeAspect="1" noChangeArrowheads="1"/>
          </p:cNvPicPr>
          <p:nvPr userDrawn="1"/>
        </p:nvPicPr>
        <p:blipFill>
          <a:blip r:embed="rId3" cstate="print"/>
          <a:srcRect/>
          <a:stretch>
            <a:fillRect/>
          </a:stretch>
        </p:blipFill>
        <p:spPr bwMode="auto">
          <a:xfrm>
            <a:off x="3962400" y="5543550"/>
            <a:ext cx="1143000" cy="1066800"/>
          </a:xfrm>
          <a:prstGeom prst="rect">
            <a:avLst/>
          </a:prstGeom>
          <a:noFill/>
          <a:ln w="9525">
            <a:noFill/>
            <a:miter lim="800000"/>
            <a:headEnd/>
            <a:tailEnd/>
          </a:ln>
        </p:spPr>
      </p:pic>
      <p:sp>
        <p:nvSpPr>
          <p:cNvPr id="7" name="Rectangle 11"/>
          <p:cNvSpPr>
            <a:spLocks noChangeArrowheads="1"/>
          </p:cNvSpPr>
          <p:nvPr userDrawn="1"/>
        </p:nvSpPr>
        <p:spPr bwMode="auto">
          <a:xfrm>
            <a:off x="0" y="1981200"/>
            <a:ext cx="9144000" cy="1447800"/>
          </a:xfrm>
          <a:prstGeom prst="rect">
            <a:avLst/>
          </a:prstGeom>
          <a:solidFill>
            <a:srgbClr val="9BC8E1">
              <a:alpha val="75000"/>
            </a:srgbClr>
          </a:solidFill>
          <a:ln w="9525">
            <a:noFill/>
            <a:miter lim="800000"/>
            <a:headEnd/>
            <a:tailEnd/>
          </a:ln>
        </p:spPr>
        <p:txBody>
          <a:bodyPr wrap="none" anchor="ctr"/>
          <a:lstStyle/>
          <a:p>
            <a:pPr>
              <a:defRPr/>
            </a:pPr>
            <a:endParaRPr lang="nb-NO"/>
          </a:p>
        </p:txBody>
      </p:sp>
      <p:sp>
        <p:nvSpPr>
          <p:cNvPr id="3075" name="Rectangle 3"/>
          <p:cNvSpPr>
            <a:spLocks noGrp="1" noChangeArrowheads="1"/>
          </p:cNvSpPr>
          <p:nvPr>
            <p:ph type="subTitle" idx="1"/>
          </p:nvPr>
        </p:nvSpPr>
        <p:spPr>
          <a:xfrm>
            <a:off x="1371600" y="3657600"/>
            <a:ext cx="6400800" cy="685800"/>
          </a:xfrm>
        </p:spPr>
        <p:txBody>
          <a:bodyPr/>
          <a:lstStyle>
            <a:lvl1pPr marL="0" indent="0" algn="ctr">
              <a:buFontTx/>
              <a:buNone/>
              <a:defRPr sz="1800"/>
            </a:lvl1pPr>
          </a:lstStyle>
          <a:p>
            <a:r>
              <a:rPr lang="nb-NO"/>
              <a:t>Click to edit Master subtitle style</a:t>
            </a:r>
          </a:p>
        </p:txBody>
      </p:sp>
      <p:sp>
        <p:nvSpPr>
          <p:cNvPr id="3074" name="Rectangle 2"/>
          <p:cNvSpPr>
            <a:spLocks noGrp="1" noChangeArrowheads="1"/>
          </p:cNvSpPr>
          <p:nvPr>
            <p:ph type="ctrTitle"/>
          </p:nvPr>
        </p:nvSpPr>
        <p:spPr>
          <a:xfrm>
            <a:off x="533400" y="2133600"/>
            <a:ext cx="8064500" cy="1143000"/>
          </a:xfrm>
        </p:spPr>
        <p:txBody>
          <a:bodyPr/>
          <a:lstStyle>
            <a:lvl1pPr algn="ctr">
              <a:defRPr>
                <a:solidFill>
                  <a:srgbClr val="F4F4F4"/>
                </a:solidFill>
              </a:defRPr>
            </a:lvl1pPr>
          </a:lstStyle>
          <a:p>
            <a:r>
              <a:rPr lang="nb-NO"/>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438900" y="304800"/>
            <a:ext cx="1943100" cy="5562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09600" y="304800"/>
            <a:ext cx="5676900" cy="5562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09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5720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6324600"/>
            <a:ext cx="9144000" cy="533400"/>
          </a:xfrm>
          <a:prstGeom prst="rect">
            <a:avLst/>
          </a:prstGeom>
          <a:solidFill>
            <a:srgbClr val="D9E8F1"/>
          </a:solidFill>
          <a:ln w="9525">
            <a:noFill/>
            <a:miter lim="800000"/>
            <a:headEnd/>
            <a:tailEnd/>
          </a:ln>
        </p:spPr>
        <p:txBody>
          <a:bodyPr wrap="none" anchor="ctr"/>
          <a:lstStyle/>
          <a:p>
            <a:pPr>
              <a:defRPr/>
            </a:pPr>
            <a:endParaRPr lang="nb-NO"/>
          </a:p>
        </p:txBody>
      </p:sp>
      <p:sp>
        <p:nvSpPr>
          <p:cNvPr id="1027" name="Rectangle 2"/>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b-NO" smtClean="0"/>
              <a:t>Click to edit Master title style</a:t>
            </a:r>
          </a:p>
        </p:txBody>
      </p:sp>
      <p:sp>
        <p:nvSpPr>
          <p:cNvPr id="1028" name="Rectangle 3"/>
          <p:cNvSpPr>
            <a:spLocks noGrp="1" noChangeArrowheads="1"/>
          </p:cNvSpPr>
          <p:nvPr>
            <p:ph type="body" idx="1"/>
          </p:nvPr>
        </p:nvSpPr>
        <p:spPr bwMode="auto">
          <a:xfrm>
            <a:off x="609600" y="1752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pic>
        <p:nvPicPr>
          <p:cNvPr id="1029" name="Picture 8" descr="H_logo"/>
          <p:cNvPicPr>
            <a:picLocks noChangeAspect="1" noChangeArrowheads="1"/>
          </p:cNvPicPr>
          <p:nvPr userDrawn="1"/>
        </p:nvPicPr>
        <p:blipFill>
          <a:blip r:embed="rId13" cstate="print"/>
          <a:srcRect/>
          <a:stretch>
            <a:fillRect/>
          </a:stretch>
        </p:blipFill>
        <p:spPr bwMode="auto">
          <a:xfrm>
            <a:off x="8385175" y="6015038"/>
            <a:ext cx="530225" cy="690562"/>
          </a:xfrm>
          <a:prstGeom prst="rect">
            <a:avLst/>
          </a:prstGeom>
          <a:noFill/>
          <a:ln w="9525">
            <a:noFill/>
            <a:miter lim="800000"/>
            <a:headEnd/>
            <a:tailEnd/>
          </a:ln>
        </p:spPr>
      </p:pic>
      <p:pic>
        <p:nvPicPr>
          <p:cNvPr id="1030" name="Picture 10" descr="globe_25"/>
          <p:cNvPicPr>
            <a:picLocks noChangeAspect="1" noChangeArrowheads="1"/>
          </p:cNvPicPr>
          <p:nvPr userDrawn="1"/>
        </p:nvPicPr>
        <p:blipFill>
          <a:blip r:embed="rId14" cstate="print"/>
          <a:srcRect/>
          <a:stretch>
            <a:fillRect/>
          </a:stretch>
        </p:blipFill>
        <p:spPr bwMode="auto">
          <a:xfrm>
            <a:off x="-609600" y="5334000"/>
            <a:ext cx="2057400" cy="2001838"/>
          </a:xfrm>
          <a:prstGeom prst="rect">
            <a:avLst/>
          </a:prstGeom>
          <a:noFill/>
          <a:ln w="9525">
            <a:noFill/>
            <a:miter lim="800000"/>
            <a:headEnd/>
            <a:tailEnd/>
          </a:ln>
        </p:spPr>
      </p:pic>
      <p:sp>
        <p:nvSpPr>
          <p:cNvPr id="1035" name="Line 11"/>
          <p:cNvSpPr>
            <a:spLocks noChangeShapeType="1"/>
          </p:cNvSpPr>
          <p:nvPr userDrawn="1"/>
        </p:nvSpPr>
        <p:spPr bwMode="auto">
          <a:xfrm>
            <a:off x="609600" y="1447800"/>
            <a:ext cx="7772400" cy="0"/>
          </a:xfrm>
          <a:prstGeom prst="line">
            <a:avLst/>
          </a:prstGeom>
          <a:noFill/>
          <a:ln w="9525">
            <a:solidFill>
              <a:srgbClr val="9BC8E1"/>
            </a:solidFill>
            <a:round/>
            <a:headEnd/>
            <a:tailEnd/>
          </a:ln>
        </p:spPr>
        <p:txBody>
          <a:bodyPr wrap="none" anchor="ctr"/>
          <a:lstStyle/>
          <a:p>
            <a:pPr>
              <a:defRPr/>
            </a:pPr>
            <a:endParaRPr lang="nb-NO"/>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sz="3600">
          <a:solidFill>
            <a:srgbClr val="0093D3"/>
          </a:solidFill>
          <a:latin typeface="+mj-lt"/>
          <a:ea typeface="+mj-ea"/>
          <a:cs typeface="+mj-cs"/>
        </a:defRPr>
      </a:lvl1pPr>
      <a:lvl2pPr algn="l" rtl="0" eaLnBrk="0" fontAlgn="base" hangingPunct="0">
        <a:spcBef>
          <a:spcPct val="0"/>
        </a:spcBef>
        <a:spcAft>
          <a:spcPct val="0"/>
        </a:spcAft>
        <a:defRPr sz="3600">
          <a:solidFill>
            <a:srgbClr val="0093D3"/>
          </a:solidFill>
          <a:latin typeface="Verdana" pitchFamily="1" charset="0"/>
          <a:ea typeface="ＭＳ Ｐゴシック" pitchFamily="1" charset="-128"/>
        </a:defRPr>
      </a:lvl2pPr>
      <a:lvl3pPr algn="l" rtl="0" eaLnBrk="0" fontAlgn="base" hangingPunct="0">
        <a:spcBef>
          <a:spcPct val="0"/>
        </a:spcBef>
        <a:spcAft>
          <a:spcPct val="0"/>
        </a:spcAft>
        <a:defRPr sz="3600">
          <a:solidFill>
            <a:srgbClr val="0093D3"/>
          </a:solidFill>
          <a:latin typeface="Verdana" pitchFamily="1" charset="0"/>
          <a:ea typeface="ＭＳ Ｐゴシック" pitchFamily="1" charset="-128"/>
        </a:defRPr>
      </a:lvl3pPr>
      <a:lvl4pPr algn="l" rtl="0" eaLnBrk="0" fontAlgn="base" hangingPunct="0">
        <a:spcBef>
          <a:spcPct val="0"/>
        </a:spcBef>
        <a:spcAft>
          <a:spcPct val="0"/>
        </a:spcAft>
        <a:defRPr sz="3600">
          <a:solidFill>
            <a:srgbClr val="0093D3"/>
          </a:solidFill>
          <a:latin typeface="Verdana" pitchFamily="1" charset="0"/>
          <a:ea typeface="ＭＳ Ｐゴシック" pitchFamily="1" charset="-128"/>
        </a:defRPr>
      </a:lvl4pPr>
      <a:lvl5pPr algn="l" rtl="0" eaLnBrk="0" fontAlgn="base" hangingPunct="0">
        <a:spcBef>
          <a:spcPct val="0"/>
        </a:spcBef>
        <a:spcAft>
          <a:spcPct val="0"/>
        </a:spcAft>
        <a:defRPr sz="3600">
          <a:solidFill>
            <a:srgbClr val="0093D3"/>
          </a:solidFill>
          <a:latin typeface="Verdana" pitchFamily="1" charset="0"/>
          <a:ea typeface="ＭＳ Ｐゴシック" pitchFamily="1" charset="-128"/>
        </a:defRPr>
      </a:lvl5pPr>
      <a:lvl6pPr marL="457200" algn="l" rtl="0" fontAlgn="base">
        <a:spcBef>
          <a:spcPct val="0"/>
        </a:spcBef>
        <a:spcAft>
          <a:spcPct val="0"/>
        </a:spcAft>
        <a:defRPr sz="3600">
          <a:solidFill>
            <a:srgbClr val="0093D3"/>
          </a:solidFill>
          <a:latin typeface="Verdana" pitchFamily="1" charset="0"/>
          <a:ea typeface="ＭＳ Ｐゴシック" pitchFamily="1" charset="-128"/>
        </a:defRPr>
      </a:lvl6pPr>
      <a:lvl7pPr marL="914400" algn="l" rtl="0" fontAlgn="base">
        <a:spcBef>
          <a:spcPct val="0"/>
        </a:spcBef>
        <a:spcAft>
          <a:spcPct val="0"/>
        </a:spcAft>
        <a:defRPr sz="3600">
          <a:solidFill>
            <a:srgbClr val="0093D3"/>
          </a:solidFill>
          <a:latin typeface="Verdana" pitchFamily="1" charset="0"/>
          <a:ea typeface="ＭＳ Ｐゴシック" pitchFamily="1" charset="-128"/>
        </a:defRPr>
      </a:lvl7pPr>
      <a:lvl8pPr marL="1371600" algn="l" rtl="0" fontAlgn="base">
        <a:spcBef>
          <a:spcPct val="0"/>
        </a:spcBef>
        <a:spcAft>
          <a:spcPct val="0"/>
        </a:spcAft>
        <a:defRPr sz="3600">
          <a:solidFill>
            <a:srgbClr val="0093D3"/>
          </a:solidFill>
          <a:latin typeface="Verdana" pitchFamily="1" charset="0"/>
          <a:ea typeface="ＭＳ Ｐゴシック" pitchFamily="1" charset="-128"/>
        </a:defRPr>
      </a:lvl8pPr>
      <a:lvl9pPr marL="1828800" algn="l" rtl="0" fontAlgn="base">
        <a:spcBef>
          <a:spcPct val="0"/>
        </a:spcBef>
        <a:spcAft>
          <a:spcPct val="0"/>
        </a:spcAft>
        <a:defRPr sz="3600">
          <a:solidFill>
            <a:srgbClr val="0093D3"/>
          </a:solidFill>
          <a:latin typeface="Verdana"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l" eaLnBrk="1" hangingPunct="1"/>
            <a:r>
              <a:rPr lang="en-GB" sz="3200" noProof="0" dirty="0" smtClean="0"/>
              <a:t>Human Rights Protection in Norway</a:t>
            </a:r>
          </a:p>
        </p:txBody>
      </p:sp>
      <p:sp>
        <p:nvSpPr>
          <p:cNvPr id="3075" name="Rectangle 3"/>
          <p:cNvSpPr>
            <a:spLocks noGrp="1" noChangeArrowheads="1"/>
          </p:cNvSpPr>
          <p:nvPr>
            <p:ph type="subTitle" idx="1"/>
          </p:nvPr>
        </p:nvSpPr>
        <p:spPr/>
        <p:txBody>
          <a:bodyPr/>
          <a:lstStyle/>
          <a:p>
            <a:pPr eaLnBrk="1" hangingPunct="1"/>
            <a:r>
              <a:rPr lang="en-GB" noProof="0" dirty="0" smtClean="0"/>
              <a:t>Gunnar M. Ekeløve-Slydal</a:t>
            </a:r>
          </a:p>
          <a:p>
            <a:pPr eaLnBrk="1" hangingPunct="1"/>
            <a:r>
              <a:rPr lang="en-GB" noProof="0" dirty="0" smtClean="0"/>
              <a:t>Deputy Secretary General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smtClean="0"/>
              <a:t>Receives about 3000 complaints annually</a:t>
            </a:r>
            <a:endParaRPr lang="en-GB" noProof="0" dirty="0"/>
          </a:p>
        </p:txBody>
      </p:sp>
      <p:sp>
        <p:nvSpPr>
          <p:cNvPr id="3" name="Plassholder for innhold 2"/>
          <p:cNvSpPr>
            <a:spLocks noGrp="1"/>
          </p:cNvSpPr>
          <p:nvPr>
            <p:ph idx="1"/>
          </p:nvPr>
        </p:nvSpPr>
        <p:spPr/>
        <p:txBody>
          <a:bodyPr/>
          <a:lstStyle/>
          <a:p>
            <a:r>
              <a:rPr lang="en-GB" sz="2400" noProof="0" dirty="0" smtClean="0"/>
              <a:t>In 2015, 54 percent of the complaints were dismissed, while 46 were considered on their merits</a:t>
            </a:r>
          </a:p>
          <a:p>
            <a:r>
              <a:rPr lang="en-GB" sz="2400" dirty="0" smtClean="0"/>
              <a:t>The Ombudsman criticised decisions by public administration agencies in 146 cases, about 10 % of the cases that were considered on their merits</a:t>
            </a:r>
          </a:p>
          <a:p>
            <a:r>
              <a:rPr lang="en-GB" sz="2400" noProof="0" dirty="0" smtClean="0"/>
              <a:t>In many cases, a telephone call from the Ombudsman office is enough in order for the agency to reconsider a decision</a:t>
            </a:r>
          </a:p>
          <a:p>
            <a:pPr lvl="1"/>
            <a:r>
              <a:rPr lang="en-GB" sz="2000" dirty="0" smtClean="0"/>
              <a:t>In 2015, this happened in 359 cases or about 25 %</a:t>
            </a:r>
            <a:endParaRPr lang="en-GB" sz="2000" noProof="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tel 1"/>
          <p:cNvSpPr>
            <a:spLocks noGrp="1"/>
          </p:cNvSpPr>
          <p:nvPr>
            <p:ph type="title"/>
          </p:nvPr>
        </p:nvSpPr>
        <p:spPr/>
        <p:txBody>
          <a:bodyPr/>
          <a:lstStyle/>
          <a:p>
            <a:r>
              <a:rPr lang="en-GB" noProof="0" dirty="0" smtClean="0"/>
              <a:t>Current Ombudsman, </a:t>
            </a:r>
            <a:r>
              <a:rPr lang="en-GB" noProof="0" dirty="0" err="1" smtClean="0"/>
              <a:t>Aage</a:t>
            </a:r>
            <a:r>
              <a:rPr lang="en-GB" noProof="0" dirty="0" smtClean="0"/>
              <a:t> Thor </a:t>
            </a:r>
            <a:r>
              <a:rPr lang="en-GB" noProof="0" dirty="0" err="1" smtClean="0"/>
              <a:t>Falkanger</a:t>
            </a:r>
            <a:endParaRPr lang="en-GB" noProof="0" dirty="0" smtClean="0"/>
          </a:p>
        </p:txBody>
      </p:sp>
      <p:pic>
        <p:nvPicPr>
          <p:cNvPr id="3" name="Plassholder for innhold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24200" y="1752600"/>
            <a:ext cx="2743200" cy="41148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National Preventive Mechanism</a:t>
            </a:r>
            <a:endParaRPr lang="en-GB" dirty="0"/>
          </a:p>
        </p:txBody>
      </p:sp>
      <p:sp>
        <p:nvSpPr>
          <p:cNvPr id="3" name="Plassholder for innhold 2"/>
          <p:cNvSpPr>
            <a:spLocks noGrp="1"/>
          </p:cNvSpPr>
          <p:nvPr>
            <p:ph idx="1"/>
          </p:nvPr>
        </p:nvSpPr>
        <p:spPr/>
        <p:txBody>
          <a:bodyPr/>
          <a:lstStyle/>
          <a:p>
            <a:r>
              <a:rPr lang="en-GB" sz="2000" dirty="0" smtClean="0"/>
              <a:t>On 21 June 2013, the Parliament designated the Parliamentary Ombudsman as the National Preventive Mechanism against Torture and Ill-Treatment (NPM)</a:t>
            </a:r>
          </a:p>
          <a:p>
            <a:r>
              <a:rPr lang="en-GB" sz="2000" dirty="0" smtClean="0"/>
              <a:t>An autonomous NPM was established at the Ombudsman’s office during the spring of 2014</a:t>
            </a:r>
          </a:p>
          <a:p>
            <a:r>
              <a:rPr lang="en-GB" sz="2000" dirty="0" smtClean="0"/>
              <a:t>The NPM makes regular visits to places of detention, such as prisons, police cells, and psychiatric and child welfare institutions</a:t>
            </a:r>
          </a:p>
          <a:p>
            <a:r>
              <a:rPr lang="en-GB" sz="2000" dirty="0" smtClean="0"/>
              <a:t>Submits annual reports on its activities to the Parliament and the UN Subcommittee on Prevention of Torture</a:t>
            </a:r>
          </a:p>
          <a:p>
            <a:r>
              <a:rPr lang="en-GB" sz="2000" dirty="0" smtClean="0"/>
              <a:t>The NPM has an advisory committee, including civil society</a:t>
            </a:r>
            <a:endParaRPr lang="en-GB" sz="2000" dirty="0"/>
          </a:p>
        </p:txBody>
      </p:sp>
    </p:spTree>
    <p:extLst>
      <p:ext uri="{BB962C8B-B14F-4D97-AF65-F5344CB8AC3E}">
        <p14:creationId xmlns:p14="http://schemas.microsoft.com/office/powerpoint/2010/main" val="130159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Human rights cases</a:t>
            </a:r>
            <a:endParaRPr lang="en-GB" dirty="0"/>
          </a:p>
        </p:txBody>
      </p:sp>
      <p:sp>
        <p:nvSpPr>
          <p:cNvPr id="3" name="Plassholder for innhold 2"/>
          <p:cNvSpPr>
            <a:spLocks noGrp="1"/>
          </p:cNvSpPr>
          <p:nvPr>
            <p:ph idx="1"/>
          </p:nvPr>
        </p:nvSpPr>
        <p:spPr/>
        <p:txBody>
          <a:bodyPr/>
          <a:lstStyle/>
          <a:p>
            <a:r>
              <a:rPr lang="en-GB" sz="2400" dirty="0" smtClean="0"/>
              <a:t>In the period 2005-2015, about 70 cases handled by the Ombudsman concerned human rights</a:t>
            </a:r>
          </a:p>
          <a:p>
            <a:r>
              <a:rPr lang="en-GB" sz="2400" dirty="0" smtClean="0"/>
              <a:t>According to the Ombudsman, when he investigates whether a citizen has suffered injustice, he also considers whether the citizen's human rights have been violated. “Human rights are in this way an integrated part of the Ombudsman’s ongoing work”</a:t>
            </a:r>
          </a:p>
          <a:p>
            <a:r>
              <a:rPr lang="en-GB" sz="2400" dirty="0" smtClean="0"/>
              <a:t>Examples of issues:</a:t>
            </a:r>
          </a:p>
          <a:p>
            <a:pPr lvl="1"/>
            <a:r>
              <a:rPr lang="en-GB" sz="2000" dirty="0" smtClean="0"/>
              <a:t>Isolation of prisoners / detainees (solitary confinement); </a:t>
            </a:r>
          </a:p>
          <a:p>
            <a:pPr lvl="1"/>
            <a:r>
              <a:rPr lang="en-GB" sz="2000" dirty="0" smtClean="0"/>
              <a:t>freedom of expression of employee’s freedom of expression.</a:t>
            </a:r>
            <a:endParaRPr lang="en-GB" sz="2000" dirty="0"/>
          </a:p>
        </p:txBody>
      </p:sp>
    </p:spTree>
    <p:extLst>
      <p:ext uri="{BB962C8B-B14F-4D97-AF65-F5344CB8AC3E}">
        <p14:creationId xmlns:p14="http://schemas.microsoft.com/office/powerpoint/2010/main" val="1854919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Equality and Anti-Discrimination Ombud Hanne </a:t>
            </a:r>
            <a:r>
              <a:rPr lang="en-GB" dirty="0" err="1" smtClean="0"/>
              <a:t>Bjurstrøm</a:t>
            </a:r>
            <a:endParaRPr lang="en-GB" dirty="0"/>
          </a:p>
        </p:txBody>
      </p:sp>
      <p:pic>
        <p:nvPicPr>
          <p:cNvPr id="4" name="Plassholder for innhol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2995" y="1752600"/>
            <a:ext cx="4485610" cy="4114800"/>
          </a:xfrm>
        </p:spPr>
      </p:pic>
    </p:spTree>
    <p:extLst>
      <p:ext uri="{BB962C8B-B14F-4D97-AF65-F5344CB8AC3E}">
        <p14:creationId xmlns:p14="http://schemas.microsoft.com/office/powerpoint/2010/main" val="3618633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tel 1"/>
          <p:cNvSpPr>
            <a:spLocks noGrp="1"/>
          </p:cNvSpPr>
          <p:nvPr>
            <p:ph type="title"/>
          </p:nvPr>
        </p:nvSpPr>
        <p:spPr/>
        <p:txBody>
          <a:bodyPr/>
          <a:lstStyle/>
          <a:p>
            <a:r>
              <a:rPr lang="en-GB" noProof="0" dirty="0" smtClean="0"/>
              <a:t>Law enforcer</a:t>
            </a:r>
          </a:p>
        </p:txBody>
      </p:sp>
      <p:sp>
        <p:nvSpPr>
          <p:cNvPr id="10243" name="Plassholder for innhold 2"/>
          <p:cNvSpPr>
            <a:spLocks noGrp="1"/>
          </p:cNvSpPr>
          <p:nvPr>
            <p:ph idx="1"/>
          </p:nvPr>
        </p:nvSpPr>
        <p:spPr/>
        <p:txBody>
          <a:bodyPr/>
          <a:lstStyle/>
          <a:p>
            <a:r>
              <a:rPr lang="en-GB" sz="1800" noProof="0" dirty="0" smtClean="0"/>
              <a:t>The Ombud also has an important role as law enforcer of </a:t>
            </a:r>
          </a:p>
          <a:p>
            <a:pPr lvl="1"/>
            <a:r>
              <a:rPr lang="en-GB" sz="1400" noProof="0" dirty="0" smtClean="0"/>
              <a:t>the Gender Equality Act, </a:t>
            </a:r>
          </a:p>
          <a:p>
            <a:pPr lvl="1"/>
            <a:r>
              <a:rPr lang="en-GB" sz="1400" noProof="0" dirty="0" smtClean="0"/>
              <a:t>the Anti-Discrimination Act, </a:t>
            </a:r>
          </a:p>
          <a:p>
            <a:pPr lvl="1"/>
            <a:r>
              <a:rPr lang="en-GB" sz="1400" noProof="0" dirty="0" smtClean="0"/>
              <a:t>the Chapter on equal opportunities in the Working Environment Act, </a:t>
            </a:r>
          </a:p>
          <a:p>
            <a:pPr lvl="1"/>
            <a:r>
              <a:rPr lang="en-GB" sz="1400" noProof="0" dirty="0" smtClean="0"/>
              <a:t>the non-discrimination clauses in the housing legislation, </a:t>
            </a:r>
          </a:p>
          <a:p>
            <a:pPr lvl="1"/>
            <a:r>
              <a:rPr lang="en-GB" sz="1400" noProof="0" dirty="0" smtClean="0"/>
              <a:t>the Tenancy Act, </a:t>
            </a:r>
          </a:p>
          <a:p>
            <a:pPr lvl="1"/>
            <a:r>
              <a:rPr lang="en-GB" sz="1400" noProof="0" dirty="0" smtClean="0"/>
              <a:t>the Housing Association Act, and </a:t>
            </a:r>
          </a:p>
          <a:p>
            <a:pPr lvl="1"/>
            <a:r>
              <a:rPr lang="en-GB" sz="1400" noProof="0" dirty="0" smtClean="0"/>
              <a:t>the Residential Building Association Act. </a:t>
            </a:r>
          </a:p>
          <a:p>
            <a:r>
              <a:rPr lang="en-GB" sz="1800" noProof="0" dirty="0" smtClean="0"/>
              <a:t>This role of the Ombud includes making decisions on individual complaints. There is no requirement that other avenues of complaining have to be exhausted before complaining to this Ombud. </a:t>
            </a:r>
          </a:p>
          <a:p>
            <a:r>
              <a:rPr lang="en-GB" sz="1800" noProof="0" dirty="0" smtClean="0"/>
              <a:t>The </a:t>
            </a:r>
            <a:r>
              <a:rPr lang="en-GB" sz="1800" noProof="0" dirty="0" err="1" smtClean="0"/>
              <a:t>Ombud’s</a:t>
            </a:r>
            <a:r>
              <a:rPr lang="en-GB" sz="1800" noProof="0" dirty="0" smtClean="0"/>
              <a:t> statement may be appealed to the Equality and Anti-Discrimination Tribunal.</a:t>
            </a:r>
            <a:endParaRPr lang="en-GB" sz="2000" noProof="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tel 1"/>
          <p:cNvSpPr>
            <a:spLocks noGrp="1"/>
          </p:cNvSpPr>
          <p:nvPr>
            <p:ph type="title"/>
          </p:nvPr>
        </p:nvSpPr>
        <p:spPr/>
        <p:txBody>
          <a:bodyPr/>
          <a:lstStyle/>
          <a:p>
            <a:r>
              <a:rPr lang="en-GB" noProof="0" dirty="0" smtClean="0"/>
              <a:t>Ensuring implementation of UN Conventions</a:t>
            </a:r>
          </a:p>
        </p:txBody>
      </p:sp>
      <p:sp>
        <p:nvSpPr>
          <p:cNvPr id="12291" name="Plassholder for innhold 2"/>
          <p:cNvSpPr>
            <a:spLocks noGrp="1"/>
          </p:cNvSpPr>
          <p:nvPr>
            <p:ph idx="1"/>
          </p:nvPr>
        </p:nvSpPr>
        <p:spPr/>
        <p:txBody>
          <a:bodyPr/>
          <a:lstStyle/>
          <a:p>
            <a:r>
              <a:rPr lang="en-GB" sz="3200" noProof="0" dirty="0" smtClean="0"/>
              <a:t>Finally, the Ombud is mandated to ensure that</a:t>
            </a:r>
          </a:p>
          <a:p>
            <a:pPr lvl="1"/>
            <a:r>
              <a:rPr lang="en-GB" noProof="0" dirty="0" smtClean="0"/>
              <a:t>the UN Convention on the Elimination of Discrimination against Women and </a:t>
            </a:r>
          </a:p>
          <a:p>
            <a:pPr lvl="1"/>
            <a:r>
              <a:rPr lang="en-GB" noProof="0" dirty="0" smtClean="0"/>
              <a:t>the UN Convention on the Elimination of Racial Discrimination</a:t>
            </a:r>
          </a:p>
          <a:p>
            <a:r>
              <a:rPr lang="en-GB" sz="3200" noProof="0" dirty="0" smtClean="0"/>
              <a:t>... are complied with in law and practice.</a:t>
            </a:r>
            <a:endParaRPr lang="en-GB" sz="3200" noProof="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smtClean="0"/>
              <a:t>Supervisory role</a:t>
            </a:r>
            <a:endParaRPr lang="en-GB" noProof="0" dirty="0"/>
          </a:p>
        </p:txBody>
      </p:sp>
      <p:sp>
        <p:nvSpPr>
          <p:cNvPr id="3" name="Plassholder for innhold 2"/>
          <p:cNvSpPr>
            <a:spLocks noGrp="1"/>
          </p:cNvSpPr>
          <p:nvPr>
            <p:ph idx="1"/>
          </p:nvPr>
        </p:nvSpPr>
        <p:spPr/>
        <p:txBody>
          <a:bodyPr/>
          <a:lstStyle/>
          <a:p>
            <a:r>
              <a:rPr lang="en-GB" noProof="0" dirty="0" smtClean="0"/>
              <a:t>The Ombudsman for Children may not handle individual complaints, but rather has a more supervisory role. </a:t>
            </a:r>
          </a:p>
          <a:p>
            <a:r>
              <a:rPr lang="en-GB" noProof="0" dirty="0" smtClean="0"/>
              <a:t>However, all requests from children and young people to the Ombudsman are responded to in order to facilitate guidance and advice. </a:t>
            </a:r>
            <a:endParaRPr lang="en-GB" noProof="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09600" y="332656"/>
            <a:ext cx="7772400" cy="2664296"/>
          </a:xfrm>
        </p:spPr>
        <p:txBody>
          <a:bodyPr/>
          <a:lstStyle/>
          <a:p>
            <a:r>
              <a:rPr lang="en-GB" sz="1800" noProof="0" dirty="0" smtClean="0">
                <a:solidFill>
                  <a:schemeClr val="tx1"/>
                </a:solidFill>
              </a:rPr>
              <a:t>The Ombud for children is both an office and a person. Anne </a:t>
            </a:r>
            <a:r>
              <a:rPr lang="en-GB" sz="1800" noProof="0" dirty="0" err="1" smtClean="0">
                <a:solidFill>
                  <a:schemeClr val="tx1"/>
                </a:solidFill>
              </a:rPr>
              <a:t>Lindboe</a:t>
            </a:r>
            <a:r>
              <a:rPr lang="en-GB" sz="1800" noProof="0" dirty="0" smtClean="0">
                <a:solidFill>
                  <a:schemeClr val="tx1"/>
                </a:solidFill>
              </a:rPr>
              <a:t> was appointed in 2012 and will function as a Ombud in six years. She is trained as a medical doctor for children, and has also been a researcher. About 20 persons work in her office, producing advice on children’s participation, education, childcare, divorce, harassment problems, and other issues that matters for children. She also has a panel of youth as advisors.</a:t>
            </a:r>
            <a:endParaRPr lang="en-GB" sz="1800" noProof="0" dirty="0">
              <a:solidFill>
                <a:schemeClr val="tx1"/>
              </a:solidFill>
            </a:endParaRPr>
          </a:p>
        </p:txBody>
      </p:sp>
      <p:pic>
        <p:nvPicPr>
          <p:cNvPr id="4" name="Plassholder for innhold 3" descr="Anne Lindboe.jpg"/>
          <p:cNvPicPr>
            <a:picLocks noGrp="1" noChangeAspect="1"/>
          </p:cNvPicPr>
          <p:nvPr>
            <p:ph idx="1"/>
          </p:nvPr>
        </p:nvPicPr>
        <p:blipFill>
          <a:blip r:embed="rId2" cstate="print"/>
          <a:stretch>
            <a:fillRect/>
          </a:stretch>
        </p:blipFill>
        <p:spPr>
          <a:xfrm>
            <a:off x="2483768" y="3284984"/>
            <a:ext cx="3810000" cy="20320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smtClean="0"/>
              <a:t>The importance of the Ombud system</a:t>
            </a:r>
            <a:endParaRPr lang="en-GB" noProof="0" dirty="0"/>
          </a:p>
        </p:txBody>
      </p:sp>
      <p:sp>
        <p:nvSpPr>
          <p:cNvPr id="3" name="Plassholder for innhold 2"/>
          <p:cNvSpPr>
            <a:spLocks noGrp="1"/>
          </p:cNvSpPr>
          <p:nvPr>
            <p:ph idx="1"/>
          </p:nvPr>
        </p:nvSpPr>
        <p:spPr/>
        <p:txBody>
          <a:bodyPr/>
          <a:lstStyle/>
          <a:p>
            <a:r>
              <a:rPr lang="en-GB" sz="1800" noProof="0" dirty="0" smtClean="0"/>
              <a:t>Seen in their totality, the Ombud institutions represent important alternatives to the courts. Handling of complaints is free and is normally swifter than taking a case to the court. They may both handle cases regarding decisions and actions. </a:t>
            </a:r>
          </a:p>
          <a:p>
            <a:r>
              <a:rPr lang="en-GB" sz="1800" noProof="0" dirty="0" smtClean="0"/>
              <a:t>In particular, the Equality and Anti-Discrimination Ombud have a strong promotional and guidance role regarding anti-discrimination measures. However, the fact that the Government does not always follow up on the </a:t>
            </a:r>
            <a:r>
              <a:rPr lang="en-GB" sz="1800" noProof="0" dirty="0" err="1" smtClean="0"/>
              <a:t>Ombud’s</a:t>
            </a:r>
            <a:r>
              <a:rPr lang="en-GB" sz="1800" noProof="0" dirty="0" smtClean="0"/>
              <a:t> statements – </a:t>
            </a:r>
            <a:r>
              <a:rPr lang="en-GB" sz="1800" noProof="0" dirty="0" err="1" smtClean="0"/>
              <a:t>e.g</a:t>
            </a:r>
            <a:r>
              <a:rPr lang="en-GB" sz="1800" noProof="0" dirty="0" smtClean="0"/>
              <a:t> when both the Ombud and the Tribunal concluded in 2010 that female police should be permitted to use hijab together with the police uniform – has led to debates about the status and efficiency of the equality and anti-discrimination Ombud and Tribunal. </a:t>
            </a:r>
          </a:p>
          <a:p>
            <a:pPr lvl="1"/>
            <a:r>
              <a:rPr lang="en-GB" sz="1400" noProof="0" dirty="0" smtClean="0"/>
              <a:t>The Ombud maintains that anti-discrimination work is a long-term process and that it is to be expected that some statements are met by negative reactions;, there are, however, indications that over time the work of the Ombud will lead to positive results. </a:t>
            </a:r>
          </a:p>
          <a:p>
            <a:endParaRPr lang="en-GB" sz="2200" noProof="0" dirty="0" smtClean="0">
              <a:solidFill>
                <a:schemeClr val="tx1"/>
              </a:solidFill>
              <a:latin typeface="+mn-lt"/>
              <a:ea typeface="+mn-ea"/>
              <a:cs typeface="+mn-cs"/>
            </a:endParaRPr>
          </a:p>
          <a:p>
            <a:pPr>
              <a:buNone/>
            </a:pPr>
            <a:endParaRPr lang="en-GB" noProof="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Geography</a:t>
            </a:r>
            <a:endParaRPr lang="en-GB" dirty="0"/>
          </a:p>
        </p:txBody>
      </p:sp>
      <p:pic>
        <p:nvPicPr>
          <p:cNvPr id="4" name="Plassholder for innhol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3205" y="1844823"/>
            <a:ext cx="7531203" cy="3912695"/>
          </a:xfrm>
        </p:spPr>
      </p:pic>
    </p:spTree>
    <p:extLst>
      <p:ext uri="{BB962C8B-B14F-4D97-AF65-F5344CB8AC3E}">
        <p14:creationId xmlns:p14="http://schemas.microsoft.com/office/powerpoint/2010/main" val="3778265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sz="3200" noProof="0" dirty="0" smtClean="0"/>
              <a:t>The National Institution and the </a:t>
            </a:r>
            <a:r>
              <a:rPr lang="en-GB" sz="3200" dirty="0" err="1" smtClean="0"/>
              <a:t>Gáldu</a:t>
            </a:r>
            <a:endParaRPr lang="en-GB" sz="3200" noProof="0" dirty="0"/>
          </a:p>
        </p:txBody>
      </p:sp>
      <p:sp>
        <p:nvSpPr>
          <p:cNvPr id="3" name="Plassholder for innhold 2"/>
          <p:cNvSpPr>
            <a:spLocks noGrp="1"/>
          </p:cNvSpPr>
          <p:nvPr>
            <p:ph idx="1"/>
          </p:nvPr>
        </p:nvSpPr>
        <p:spPr/>
        <p:txBody>
          <a:bodyPr/>
          <a:lstStyle/>
          <a:p>
            <a:r>
              <a:rPr lang="en-GB" sz="2000" dirty="0" smtClean="0"/>
              <a:t>The National Human Rights Institution (NHRI)</a:t>
            </a:r>
          </a:p>
          <a:p>
            <a:pPr lvl="1"/>
            <a:r>
              <a:rPr lang="en-GB" sz="1800" dirty="0" smtClean="0"/>
              <a:t>Established in 2001 at the Norwegian Centre for Human Rights at the University of Oslo</a:t>
            </a:r>
          </a:p>
          <a:p>
            <a:pPr lvl="1"/>
            <a:r>
              <a:rPr lang="en-GB" sz="1800" dirty="0" smtClean="0"/>
              <a:t>Currently it is being re-established as a separate institution</a:t>
            </a:r>
          </a:p>
          <a:p>
            <a:pPr lvl="1"/>
            <a:r>
              <a:rPr lang="en-GB" sz="1800" dirty="0" smtClean="0"/>
              <a:t>Will be presented by its Director, </a:t>
            </a:r>
            <a:r>
              <a:rPr lang="en-GB" sz="1800" dirty="0" err="1" smtClean="0"/>
              <a:t>Petter</a:t>
            </a:r>
            <a:r>
              <a:rPr lang="en-GB" sz="1800" dirty="0" smtClean="0"/>
              <a:t> </a:t>
            </a:r>
            <a:r>
              <a:rPr lang="en-GB" sz="1800" dirty="0" err="1" smtClean="0"/>
              <a:t>Wille</a:t>
            </a:r>
            <a:endParaRPr lang="en-GB" sz="1800" dirty="0" smtClean="0"/>
          </a:p>
          <a:p>
            <a:r>
              <a:rPr lang="en-GB" sz="2400" dirty="0" smtClean="0"/>
              <a:t>The </a:t>
            </a:r>
            <a:r>
              <a:rPr lang="en-GB" sz="2400" dirty="0" err="1"/>
              <a:t>Gáldu</a:t>
            </a:r>
            <a:r>
              <a:rPr lang="en-GB" sz="2400" dirty="0"/>
              <a:t> – Resource Centre for the Rights of Indigenous </a:t>
            </a:r>
            <a:r>
              <a:rPr lang="en-GB" sz="2400" dirty="0" smtClean="0"/>
              <a:t>Peoples</a:t>
            </a:r>
          </a:p>
          <a:p>
            <a:pPr lvl="1"/>
            <a:r>
              <a:rPr lang="en-GB" sz="1800" dirty="0" smtClean="0"/>
              <a:t>established </a:t>
            </a:r>
            <a:r>
              <a:rPr lang="en-GB" sz="1800" noProof="0" dirty="0" smtClean="0"/>
              <a:t>by the Government in 2003 in order to increase knowledge and understanding of the rights of Sami and other indigenous populations. </a:t>
            </a:r>
          </a:p>
          <a:p>
            <a:pPr lvl="1"/>
            <a:r>
              <a:rPr lang="en-GB" sz="1800" noProof="0" dirty="0" smtClean="0"/>
              <a:t>located in </a:t>
            </a:r>
            <a:r>
              <a:rPr lang="en-GB" sz="1800" noProof="0" dirty="0" err="1" smtClean="0"/>
              <a:t>Kautokeino</a:t>
            </a:r>
            <a:r>
              <a:rPr lang="en-GB" sz="1800" noProof="0" dirty="0" smtClean="0"/>
              <a:t> in </a:t>
            </a:r>
            <a:r>
              <a:rPr lang="en-GB" sz="1800" noProof="0" dirty="0" err="1" smtClean="0"/>
              <a:t>Finmark</a:t>
            </a:r>
            <a:r>
              <a:rPr lang="en-GB" sz="1800" noProof="0" dirty="0" smtClean="0"/>
              <a:t> County</a:t>
            </a:r>
          </a:p>
          <a:p>
            <a:pPr lvl="1"/>
            <a:r>
              <a:rPr lang="en-GB" sz="1800" dirty="0" smtClean="0"/>
              <a:t>Will most likely become part </a:t>
            </a:r>
            <a:r>
              <a:rPr lang="en-GB" sz="1800" dirty="0" err="1" smtClean="0"/>
              <a:t>ot</a:t>
            </a:r>
            <a:r>
              <a:rPr lang="en-GB" sz="1800" dirty="0" smtClean="0"/>
              <a:t> eh NHRI</a:t>
            </a:r>
            <a:endParaRPr lang="en-GB" sz="1800" noProof="0" dirty="0" smtClean="0"/>
          </a:p>
          <a:p>
            <a:pPr lvl="1"/>
            <a:endParaRPr lang="en-GB" sz="2000" noProof="0" dirty="0" smtClean="0"/>
          </a:p>
          <a:p>
            <a:endParaRPr lang="en-GB" noProof="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sz="4000" noProof="0" dirty="0" smtClean="0"/>
              <a:t>Conclusions</a:t>
            </a:r>
            <a:endParaRPr lang="en-GB" sz="4000" noProof="0" dirty="0"/>
          </a:p>
        </p:txBody>
      </p:sp>
      <p:sp>
        <p:nvSpPr>
          <p:cNvPr id="3" name="Plassholder for innhold 2"/>
          <p:cNvSpPr>
            <a:spLocks noGrp="1"/>
          </p:cNvSpPr>
          <p:nvPr>
            <p:ph idx="1"/>
          </p:nvPr>
        </p:nvSpPr>
        <p:spPr/>
        <p:txBody>
          <a:bodyPr/>
          <a:lstStyle/>
          <a:p>
            <a:r>
              <a:rPr lang="en-GB" sz="1600" noProof="0" dirty="0" smtClean="0"/>
              <a:t>Norway has a well developed system of supervisory and complaints mechanisms which may address specific human rights issues. </a:t>
            </a:r>
          </a:p>
          <a:p>
            <a:r>
              <a:rPr lang="en-GB" sz="1600" noProof="0" dirty="0" smtClean="0"/>
              <a:t>Even though, in theory any case on alleged human rights violations may be taken to court, this is costly and may take a long time. </a:t>
            </a:r>
          </a:p>
          <a:p>
            <a:r>
              <a:rPr lang="en-GB" sz="1600" noProof="0" dirty="0" smtClean="0"/>
              <a:t>The comprehensiveness, efficiency and quality in terms of human rights of the Ombud protection systems are therefore of crucial importance in order to ensure easy accessible remedies to correct violations for everyone. </a:t>
            </a:r>
          </a:p>
          <a:p>
            <a:r>
              <a:rPr lang="en-GB" sz="1600" noProof="0" dirty="0" smtClean="0"/>
              <a:t>There are a few limitations both in terms of the mandates and practice of the different mechanisms. Some vulnerable groups may find it hard to make use of them</a:t>
            </a:r>
          </a:p>
          <a:p>
            <a:r>
              <a:rPr lang="en-GB" sz="1600" noProof="0" dirty="0" smtClean="0"/>
              <a:t>There is therefore a debate on how to improve the system, for instance by re-establishing the National Institution for Human Rights and by changes in the role of the Equality Ombud in terms of handling complaints</a:t>
            </a:r>
            <a:endParaRPr lang="en-GB" sz="1600" noProof="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Basic Facts</a:t>
            </a:r>
            <a:endParaRPr lang="en-GB" dirty="0"/>
          </a:p>
        </p:txBody>
      </p:sp>
      <p:sp>
        <p:nvSpPr>
          <p:cNvPr id="3" name="Plassholder for innhold 2"/>
          <p:cNvSpPr>
            <a:spLocks noGrp="1"/>
          </p:cNvSpPr>
          <p:nvPr>
            <p:ph idx="1"/>
          </p:nvPr>
        </p:nvSpPr>
        <p:spPr/>
        <p:txBody>
          <a:bodyPr/>
          <a:lstStyle/>
          <a:p>
            <a:r>
              <a:rPr lang="en-GB" sz="2400" dirty="0" smtClean="0"/>
              <a:t>Population: 5,2 million (July 2015 Estimate)</a:t>
            </a:r>
          </a:p>
          <a:p>
            <a:r>
              <a:rPr lang="en-GB" sz="2400" dirty="0" smtClean="0"/>
              <a:t>Life expectancy: 84/80 (w/m)</a:t>
            </a:r>
          </a:p>
          <a:p>
            <a:r>
              <a:rPr lang="en-GB" sz="2400" dirty="0" smtClean="0"/>
              <a:t>Ethnic groups:</a:t>
            </a:r>
          </a:p>
          <a:p>
            <a:pPr lvl="1"/>
            <a:r>
              <a:rPr lang="en-GB" sz="2000" dirty="0" smtClean="0"/>
              <a:t>Norwegians: 83.7% (includes Sami, about 60,000),</a:t>
            </a:r>
          </a:p>
          <a:p>
            <a:pPr lvl="1"/>
            <a:r>
              <a:rPr lang="en-GB" sz="2000" dirty="0" smtClean="0"/>
              <a:t>Migrants: 16.3 %</a:t>
            </a:r>
          </a:p>
          <a:p>
            <a:pPr lvl="1"/>
            <a:r>
              <a:rPr lang="en-GB" sz="2000" dirty="0" smtClean="0"/>
              <a:t>Five National Minorities, with a few thousand persons</a:t>
            </a:r>
          </a:p>
          <a:p>
            <a:r>
              <a:rPr lang="en-GB" sz="2400" dirty="0" smtClean="0"/>
              <a:t>323,802 </a:t>
            </a:r>
            <a:r>
              <a:rPr lang="en-GB" sz="2400" dirty="0" err="1" smtClean="0"/>
              <a:t>sq</a:t>
            </a:r>
            <a:r>
              <a:rPr lang="en-GB" sz="2400" dirty="0" smtClean="0"/>
              <a:t> km; No. 68 in the world (Romania 83)</a:t>
            </a:r>
          </a:p>
          <a:p>
            <a:r>
              <a:rPr lang="en-GB" sz="2400" dirty="0" smtClean="0"/>
              <a:t>Natural resources: petroleum, natural gas, iron ore, copper, lead, zinc, titanium, pyrites, nickel, fish, timber, hydropower</a:t>
            </a:r>
            <a:endParaRPr lang="en-GB" sz="2400" dirty="0"/>
          </a:p>
        </p:txBody>
      </p:sp>
    </p:spTree>
    <p:extLst>
      <p:ext uri="{BB962C8B-B14F-4D97-AF65-F5344CB8AC3E}">
        <p14:creationId xmlns:p14="http://schemas.microsoft.com/office/powerpoint/2010/main" val="1527979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Legislative Framework</a:t>
            </a:r>
            <a:endParaRPr lang="en-GB" dirty="0"/>
          </a:p>
        </p:txBody>
      </p:sp>
      <p:sp>
        <p:nvSpPr>
          <p:cNvPr id="3" name="Plassholder for innhold 2"/>
          <p:cNvSpPr>
            <a:spLocks noGrp="1"/>
          </p:cNvSpPr>
          <p:nvPr>
            <p:ph idx="1"/>
          </p:nvPr>
        </p:nvSpPr>
        <p:spPr/>
        <p:txBody>
          <a:bodyPr/>
          <a:lstStyle/>
          <a:p>
            <a:r>
              <a:rPr lang="en-GB" sz="2400" dirty="0" smtClean="0"/>
              <a:t>Norway’s Constitution has a chapter on human rights</a:t>
            </a:r>
          </a:p>
          <a:p>
            <a:pPr lvl="1"/>
            <a:r>
              <a:rPr lang="en-GB" sz="2000" dirty="0" smtClean="0"/>
              <a:t>According to Article 92, authorities are under an obligation to “respect and ensure human rights as they are expressed in this Constitution and in the treaties concerning human rights that are binding for Norway”</a:t>
            </a:r>
          </a:p>
          <a:p>
            <a:r>
              <a:rPr lang="en-GB" sz="2400" dirty="0" smtClean="0"/>
              <a:t>1999 Human Rights Act</a:t>
            </a:r>
          </a:p>
          <a:p>
            <a:r>
              <a:rPr lang="en-GB" sz="2400" dirty="0" smtClean="0"/>
              <a:t>Several other laws incorporate human rights conventions or transform human rights provisions into Norwegian legal language as provisions of existing laws</a:t>
            </a:r>
            <a:endParaRPr lang="en-GB" sz="2400" dirty="0"/>
          </a:p>
        </p:txBody>
      </p:sp>
    </p:spTree>
    <p:extLst>
      <p:ext uri="{BB962C8B-B14F-4D97-AF65-F5344CB8AC3E}">
        <p14:creationId xmlns:p14="http://schemas.microsoft.com/office/powerpoint/2010/main" val="2529388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a:t>
            </a:r>
            <a:r>
              <a:rPr lang="en-GB" dirty="0" err="1" smtClean="0"/>
              <a:t>Stortinget</a:t>
            </a:r>
            <a:r>
              <a:rPr lang="en-GB" dirty="0" smtClean="0"/>
              <a:t>”: The Norwegian Parliament</a:t>
            </a:r>
            <a:endParaRPr lang="en-GB" dirty="0"/>
          </a:p>
        </p:txBody>
      </p:sp>
      <p:pic>
        <p:nvPicPr>
          <p:cNvPr id="4" name="Plassholder for innhol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1800231"/>
            <a:ext cx="6120680" cy="4073035"/>
          </a:xfrm>
        </p:spPr>
      </p:pic>
    </p:spTree>
    <p:extLst>
      <p:ext uri="{BB962C8B-B14F-4D97-AF65-F5344CB8AC3E}">
        <p14:creationId xmlns:p14="http://schemas.microsoft.com/office/powerpoint/2010/main" val="44314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z="3200" noProof="0" dirty="0" smtClean="0"/>
              <a:t>National Human Rights Institutions</a:t>
            </a:r>
          </a:p>
        </p:txBody>
      </p:sp>
      <p:sp>
        <p:nvSpPr>
          <p:cNvPr id="4099" name="Rectangle 3"/>
          <p:cNvSpPr>
            <a:spLocks noGrp="1" noChangeArrowheads="1"/>
          </p:cNvSpPr>
          <p:nvPr>
            <p:ph type="body" idx="1"/>
          </p:nvPr>
        </p:nvSpPr>
        <p:spPr/>
        <p:txBody>
          <a:bodyPr/>
          <a:lstStyle/>
          <a:p>
            <a:r>
              <a:rPr lang="en-GB" sz="2000" noProof="0" dirty="0" smtClean="0"/>
              <a:t>There are several national institutions relevant for human rights in Norway:</a:t>
            </a:r>
          </a:p>
          <a:p>
            <a:pPr lvl="1"/>
            <a:r>
              <a:rPr lang="en-GB" sz="1800" noProof="0" dirty="0" smtClean="0"/>
              <a:t>The National Human Rights Institution (NHRI)</a:t>
            </a:r>
          </a:p>
          <a:p>
            <a:pPr lvl="2"/>
            <a:r>
              <a:rPr lang="en-GB" sz="1400" noProof="0" dirty="0" err="1" smtClean="0"/>
              <a:t>Gáldu</a:t>
            </a:r>
            <a:r>
              <a:rPr lang="en-GB" sz="1400" noProof="0" dirty="0" smtClean="0"/>
              <a:t> – Resource Centre for the Rights of Indigenous Peoples</a:t>
            </a:r>
          </a:p>
          <a:p>
            <a:pPr lvl="1"/>
            <a:r>
              <a:rPr lang="en-GB" sz="1800" noProof="0" dirty="0" smtClean="0"/>
              <a:t>The Parliamentary Ombudsman </a:t>
            </a:r>
          </a:p>
          <a:p>
            <a:pPr lvl="1"/>
            <a:r>
              <a:rPr lang="en-GB" sz="1800" noProof="0" dirty="0" smtClean="0"/>
              <a:t>The Equality and Anti-discrimination Ombud</a:t>
            </a:r>
          </a:p>
          <a:p>
            <a:pPr lvl="1"/>
            <a:r>
              <a:rPr lang="en-GB" sz="1800" noProof="0" dirty="0" smtClean="0"/>
              <a:t>The Ombudsman for Children, </a:t>
            </a:r>
          </a:p>
          <a:p>
            <a:r>
              <a:rPr lang="en-GB" sz="2000" noProof="0" dirty="0" smtClean="0"/>
              <a:t>There is in addition, a range of supervisory bodies both at the national and the local level</a:t>
            </a:r>
          </a:p>
          <a:p>
            <a:r>
              <a:rPr lang="en-GB" sz="2000" noProof="0" dirty="0" smtClean="0"/>
              <a:t>Dynamic civil society</a:t>
            </a:r>
          </a:p>
          <a:p>
            <a:pPr lvl="1"/>
            <a:r>
              <a:rPr lang="en-GB" sz="1600" noProof="0" dirty="0" smtClean="0"/>
              <a:t>Including concerned citizens, establishing campaigns and being active members of organisations</a:t>
            </a:r>
            <a:endParaRPr lang="en-GB" sz="2000" noProof="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The role of the courts</a:t>
            </a:r>
            <a:endParaRPr lang="en-GB" dirty="0"/>
          </a:p>
        </p:txBody>
      </p:sp>
      <p:sp>
        <p:nvSpPr>
          <p:cNvPr id="3" name="Plassholder for innhold 2"/>
          <p:cNvSpPr>
            <a:spLocks noGrp="1"/>
          </p:cNvSpPr>
          <p:nvPr>
            <p:ph idx="1"/>
          </p:nvPr>
        </p:nvSpPr>
        <p:spPr/>
        <p:txBody>
          <a:bodyPr/>
          <a:lstStyle/>
          <a:p>
            <a:r>
              <a:rPr lang="en-GB" dirty="0" smtClean="0"/>
              <a:t>Norwegian courts play a prominent role in protecting human rights, building on:</a:t>
            </a:r>
          </a:p>
          <a:p>
            <a:pPr lvl="1"/>
            <a:r>
              <a:rPr lang="en-GB" dirty="0" smtClean="0"/>
              <a:t>Jurisprudence of the Supreme Court</a:t>
            </a:r>
          </a:p>
          <a:p>
            <a:pPr lvl="1"/>
            <a:r>
              <a:rPr lang="en-GB" dirty="0" smtClean="0"/>
              <a:t>Case law of the European Court of Human Rights</a:t>
            </a:r>
          </a:p>
          <a:p>
            <a:r>
              <a:rPr lang="en-GB" dirty="0" smtClean="0"/>
              <a:t>However, the Ombud institutions and other complaints or supervisory mechanisms are important for many people:</a:t>
            </a:r>
          </a:p>
          <a:p>
            <a:pPr lvl="1"/>
            <a:r>
              <a:rPr lang="en-GB" dirty="0" smtClean="0"/>
              <a:t>The represent low threshold, free of charge and relatively fast ways to have complaints reviewed</a:t>
            </a:r>
            <a:endParaRPr lang="en-GB" dirty="0"/>
          </a:p>
        </p:txBody>
      </p:sp>
    </p:spTree>
    <p:extLst>
      <p:ext uri="{BB962C8B-B14F-4D97-AF65-F5344CB8AC3E}">
        <p14:creationId xmlns:p14="http://schemas.microsoft.com/office/powerpoint/2010/main" val="3780577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smtClean="0"/>
              <a:t>The Parliamentary ombudsman</a:t>
            </a:r>
            <a:endParaRPr lang="en-GB" noProof="0" dirty="0"/>
          </a:p>
        </p:txBody>
      </p:sp>
      <p:sp>
        <p:nvSpPr>
          <p:cNvPr id="3" name="Plassholder for innhold 2"/>
          <p:cNvSpPr>
            <a:spLocks noGrp="1"/>
          </p:cNvSpPr>
          <p:nvPr>
            <p:ph idx="1"/>
          </p:nvPr>
        </p:nvSpPr>
        <p:spPr/>
        <p:txBody>
          <a:bodyPr/>
          <a:lstStyle/>
          <a:p>
            <a:pPr>
              <a:defRPr/>
            </a:pPr>
            <a:r>
              <a:rPr lang="en-GB" sz="2400" noProof="0" dirty="0" smtClean="0"/>
              <a:t>Established by a provision in the Norwegian Constitution of 1814 (§ 75).</a:t>
            </a:r>
          </a:p>
          <a:p>
            <a:pPr>
              <a:defRPr/>
            </a:pPr>
            <a:r>
              <a:rPr lang="en-GB" sz="2400" noProof="0" dirty="0" smtClean="0"/>
              <a:t>The detailed regulation is to be found in the 1962 Act concerning the </a:t>
            </a:r>
            <a:r>
              <a:rPr lang="en-GB" sz="2400" noProof="0" dirty="0" err="1" smtClean="0"/>
              <a:t>Storting’s</a:t>
            </a:r>
            <a:r>
              <a:rPr lang="en-GB" sz="2400" noProof="0" dirty="0" smtClean="0"/>
              <a:t> Ombudsman for Public Administration.</a:t>
            </a:r>
          </a:p>
          <a:p>
            <a:pPr lvl="1"/>
            <a:r>
              <a:rPr lang="en-GB" sz="1600" noProof="0" dirty="0" smtClean="0"/>
              <a:t>According to § 3, “[t]he task of the Ombudsman is, as the </a:t>
            </a:r>
            <a:r>
              <a:rPr lang="en-GB" sz="1600" noProof="0" dirty="0" err="1" smtClean="0"/>
              <a:t>Storting’s</a:t>
            </a:r>
            <a:r>
              <a:rPr lang="en-GB" sz="1600" noProof="0" dirty="0" smtClean="0"/>
              <a:t> representative and in the manner prescribed in this Act and in the Directive to him, to endeavour to ensure that injustice is not committed against the individual citizen by the public administration and help to ensure that human rights are respected.”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tel 1"/>
          <p:cNvSpPr>
            <a:spLocks noGrp="1"/>
          </p:cNvSpPr>
          <p:nvPr>
            <p:ph type="title"/>
          </p:nvPr>
        </p:nvSpPr>
        <p:spPr/>
        <p:txBody>
          <a:bodyPr/>
          <a:lstStyle/>
          <a:p>
            <a:r>
              <a:rPr lang="en-GB" noProof="0" dirty="0" smtClean="0"/>
              <a:t>Limitations</a:t>
            </a:r>
          </a:p>
        </p:txBody>
      </p:sp>
      <p:sp>
        <p:nvSpPr>
          <p:cNvPr id="6147" name="Plassholder for innhold 2"/>
          <p:cNvSpPr>
            <a:spLocks noGrp="1"/>
          </p:cNvSpPr>
          <p:nvPr>
            <p:ph idx="1"/>
          </p:nvPr>
        </p:nvSpPr>
        <p:spPr/>
        <p:txBody>
          <a:bodyPr/>
          <a:lstStyle/>
          <a:p>
            <a:r>
              <a:rPr lang="en-GB" sz="1800" noProof="0" dirty="0" smtClean="0"/>
              <a:t>According to § 4, “[t]he scope of the Ombudsman’s powers embraces the public administration and all persons engaged in its service.” </a:t>
            </a:r>
          </a:p>
          <a:p>
            <a:r>
              <a:rPr lang="en-GB" sz="1800" noProof="0" dirty="0" smtClean="0"/>
              <a:t>Excluded from the Ombudsman’s mandate is Parliament decisions, decisions adopted by the Government (“the King in council of the State”), the functions of the Courts of Law, the activities of the Auditor General, matters which fall under the Ombudsman for National Defence and decisions taken by county or municipal political organs</a:t>
            </a:r>
          </a:p>
          <a:p>
            <a:r>
              <a:rPr lang="en-GB" sz="1800" noProof="0" dirty="0" smtClean="0"/>
              <a:t>Consequently, even if the Ombudsman’s mandate is “to ensure that human rights are respected”, some parts of the power structure of the Norwegian Society are excluded from it</a:t>
            </a:r>
          </a:p>
          <a:p>
            <a:r>
              <a:rPr lang="en-GB" sz="1800" noProof="0" dirty="0" smtClean="0"/>
              <a:t>However, decisions by municipal or county councils “may nevertheless be investigated by the Ombudsman on his own initiative if he considers that regard for the rule of law or other special reasons so indicate.”</a:t>
            </a:r>
          </a:p>
          <a:p>
            <a:pPr>
              <a:defRPr/>
            </a:pPr>
            <a:endParaRPr lang="en-GB" sz="1500" noProof="0" dirty="0" smtClean="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Opti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TotalTime>
  <Words>1418</Words>
  <Application>Microsoft Office PowerPoint</Application>
  <PresentationFormat>On-screen Show (4:3)</PresentationFormat>
  <Paragraphs>102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Optima</vt:lpstr>
      <vt:lpstr>Arial</vt:lpstr>
      <vt:lpstr>Verdana</vt:lpstr>
      <vt:lpstr>Blank Presentation</vt:lpstr>
      <vt:lpstr>Human Rights Protection in Norway</vt:lpstr>
      <vt:lpstr>Geography</vt:lpstr>
      <vt:lpstr>Basic Facts</vt:lpstr>
      <vt:lpstr>Legislative Framework</vt:lpstr>
      <vt:lpstr>“Stortinget”: The Norwegian Parliament</vt:lpstr>
      <vt:lpstr>National Human Rights Institutions</vt:lpstr>
      <vt:lpstr>The role of the courts</vt:lpstr>
      <vt:lpstr>The Parliamentary ombudsman</vt:lpstr>
      <vt:lpstr>Limitations</vt:lpstr>
      <vt:lpstr>Receives about 3000 complaints annually</vt:lpstr>
      <vt:lpstr>Current Ombudsman, Aage Thor Falkanger</vt:lpstr>
      <vt:lpstr>National Preventive Mechanism</vt:lpstr>
      <vt:lpstr>Human rights cases</vt:lpstr>
      <vt:lpstr>Equality and Anti-Discrimination Ombud Hanne Bjurstrøm</vt:lpstr>
      <vt:lpstr>Law enforcer</vt:lpstr>
      <vt:lpstr>Ensuring implementation of UN Conventions</vt:lpstr>
      <vt:lpstr>Supervisory role</vt:lpstr>
      <vt:lpstr>The Ombud for children is both an office and a person. Anne Lindboe was appointed in 2012 and will function as a Ombud in six years. She is trained as a medical doctor for children, and has also been a researcher. About 20 persons work in her office, producing advice on children’s participation, education, childcare, divorce, harassment problems, and other issues that matters for children. She also has a panel of youth as advisors.</vt:lpstr>
      <vt:lpstr>The importance of the Ombud system</vt:lpstr>
      <vt:lpstr>The National Institution and the Gáldu</vt:lpstr>
      <vt:lpstr>Conclusions</vt:lpstr>
    </vt:vector>
  </TitlesOfParts>
  <Company>Lobo Media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Lobo Media</dc:creator>
  <cp:lastModifiedBy>Cristi</cp:lastModifiedBy>
  <cp:revision>116</cp:revision>
  <cp:lastPrinted>2008-09-03T06:58:40Z</cp:lastPrinted>
  <dcterms:created xsi:type="dcterms:W3CDTF">2008-09-03T06:12:19Z</dcterms:created>
  <dcterms:modified xsi:type="dcterms:W3CDTF">2016-04-12T10:38:32Z</dcterms:modified>
</cp:coreProperties>
</file>