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309" r:id="rId3"/>
    <p:sldId id="310" r:id="rId4"/>
    <p:sldId id="283" r:id="rId5"/>
    <p:sldId id="257" r:id="rId6"/>
    <p:sldId id="284" r:id="rId7"/>
    <p:sldId id="287" r:id="rId8"/>
    <p:sldId id="288" r:id="rId9"/>
    <p:sldId id="290" r:id="rId10"/>
    <p:sldId id="291" r:id="rId11"/>
    <p:sldId id="289" r:id="rId12"/>
    <p:sldId id="292" r:id="rId13"/>
    <p:sldId id="293" r:id="rId14"/>
    <p:sldId id="303" r:id="rId15"/>
    <p:sldId id="304" r:id="rId16"/>
    <p:sldId id="305" r:id="rId17"/>
    <p:sldId id="312" r:id="rId18"/>
    <p:sldId id="311" r:id="rId19"/>
    <p:sldId id="271" r:id="rId2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D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C227A-B087-4A95-9F9E-1366A542E0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166DF03F-3A9F-4DE1-A508-2201EFC96CFA}">
      <dgm:prSet phldrT="[Text]" custT="1"/>
      <dgm:spPr/>
      <dgm:t>
        <a:bodyPr/>
        <a:lstStyle/>
        <a:p>
          <a:r>
            <a:rPr lang="ro-RO" sz="2200" dirty="0" smtClean="0">
              <a:solidFill>
                <a:schemeClr val="tx1"/>
              </a:solidFill>
            </a:rPr>
            <a:t>Programul de lucru nu </a:t>
          </a:r>
          <a:r>
            <a:rPr lang="ro-RO" sz="2400" dirty="0" smtClean="0">
              <a:solidFill>
                <a:schemeClr val="tx1"/>
              </a:solidFill>
            </a:rPr>
            <a:t>permite</a:t>
          </a:r>
          <a:r>
            <a:rPr lang="ro-RO" sz="2200" dirty="0" smtClean="0">
              <a:solidFill>
                <a:schemeClr val="tx1"/>
              </a:solidFill>
            </a:rPr>
            <a:t> tuturor cetățenilor să acceseze această instituţie.</a:t>
          </a:r>
          <a:endParaRPr lang="ro-RO" sz="2200" dirty="0">
            <a:solidFill>
              <a:schemeClr val="tx1"/>
            </a:solidFill>
          </a:endParaRPr>
        </a:p>
      </dgm:t>
    </dgm:pt>
    <dgm:pt modelId="{975E8BBE-E62B-41D7-99B5-F385A774221E}" type="parTrans" cxnId="{7500C0C9-C858-43CC-A1A7-607A77AB98F8}">
      <dgm:prSet/>
      <dgm:spPr/>
      <dgm:t>
        <a:bodyPr/>
        <a:lstStyle/>
        <a:p>
          <a:endParaRPr lang="ro-RO"/>
        </a:p>
      </dgm:t>
    </dgm:pt>
    <dgm:pt modelId="{E2E9CBFA-BFCC-489B-B9CA-C0DA0CE5A876}" type="sibTrans" cxnId="{7500C0C9-C858-43CC-A1A7-607A77AB98F8}">
      <dgm:prSet/>
      <dgm:spPr/>
      <dgm:t>
        <a:bodyPr/>
        <a:lstStyle/>
        <a:p>
          <a:endParaRPr lang="ro-RO"/>
        </a:p>
      </dgm:t>
    </dgm:pt>
    <dgm:pt modelId="{64D4A1D6-25D1-464B-898B-B04E33CB6401}">
      <dgm:prSet phldrT="[Text]" custT="1"/>
      <dgm:spPr/>
      <dgm:t>
        <a:bodyPr/>
        <a:lstStyle/>
        <a:p>
          <a:r>
            <a:rPr lang="ro-RO" sz="2400" dirty="0" smtClean="0">
              <a:solidFill>
                <a:schemeClr val="tx1"/>
              </a:solidFill>
            </a:rPr>
            <a:t>Cetăţenii prezenţi la dezbateri nu cunoşteau activitatea Instituţiei Avocatul Poporului şi nici nu ştiau că există un Birou Teritorial la ei în oraş.</a:t>
          </a:r>
          <a:endParaRPr lang="ro-RO" sz="2400" dirty="0">
            <a:solidFill>
              <a:schemeClr val="tx1"/>
            </a:solidFill>
          </a:endParaRPr>
        </a:p>
      </dgm:t>
    </dgm:pt>
    <dgm:pt modelId="{FDF76DAD-8EB2-4D30-AF2D-E2E75FF3D3ED}" type="parTrans" cxnId="{F3987211-F278-4F8A-875D-D237EE2734FF}">
      <dgm:prSet/>
      <dgm:spPr/>
      <dgm:t>
        <a:bodyPr/>
        <a:lstStyle/>
        <a:p>
          <a:endParaRPr lang="ro-RO"/>
        </a:p>
      </dgm:t>
    </dgm:pt>
    <dgm:pt modelId="{057CE9CD-DDAF-4143-A8FF-3B9AF9B5911D}" type="sibTrans" cxnId="{F3987211-F278-4F8A-875D-D237EE2734FF}">
      <dgm:prSet/>
      <dgm:spPr/>
      <dgm:t>
        <a:bodyPr/>
        <a:lstStyle/>
        <a:p>
          <a:endParaRPr lang="ro-RO"/>
        </a:p>
      </dgm:t>
    </dgm:pt>
    <dgm:pt modelId="{F3CD16E2-6C9C-4026-8E31-AF5EDF0343E4}">
      <dgm:prSet phldrT="[Text]" custT="1"/>
      <dgm:spPr/>
      <dgm:t>
        <a:bodyPr/>
        <a:lstStyle/>
        <a:p>
          <a:r>
            <a:rPr lang="ro-RO" sz="2400" dirty="0" smtClean="0">
              <a:solidFill>
                <a:schemeClr val="tx1"/>
              </a:solidFill>
            </a:rPr>
            <a:t>Instituţia Avocatul Poporului nu dispune de suficientă vizibilitate la nivel local.</a:t>
          </a:r>
          <a:endParaRPr lang="ro-RO" sz="2400" dirty="0">
            <a:solidFill>
              <a:schemeClr val="tx1"/>
            </a:solidFill>
          </a:endParaRPr>
        </a:p>
      </dgm:t>
    </dgm:pt>
    <dgm:pt modelId="{754CC9EA-B911-4E41-BC58-047E7A59C5A3}" type="parTrans" cxnId="{F29647B1-4D05-4840-AEB6-F0039115C77F}">
      <dgm:prSet/>
      <dgm:spPr/>
      <dgm:t>
        <a:bodyPr/>
        <a:lstStyle/>
        <a:p>
          <a:endParaRPr lang="ro-RO"/>
        </a:p>
      </dgm:t>
    </dgm:pt>
    <dgm:pt modelId="{E600E306-83B1-4275-8A43-3B1182867445}" type="sibTrans" cxnId="{F29647B1-4D05-4840-AEB6-F0039115C77F}">
      <dgm:prSet/>
      <dgm:spPr/>
      <dgm:t>
        <a:bodyPr/>
        <a:lstStyle/>
        <a:p>
          <a:endParaRPr lang="ro-RO"/>
        </a:p>
      </dgm:t>
    </dgm:pt>
    <dgm:pt modelId="{471D4AC3-7E62-474F-9091-D6EF6458A5F2}" type="pres">
      <dgm:prSet presAssocID="{5D6C227A-B087-4A95-9F9E-1366A542E0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117C3C-F54B-4FD5-9A9A-5CE7131A317B}" type="pres">
      <dgm:prSet presAssocID="{166DF03F-3A9F-4DE1-A508-2201EFC96CFA}" presName="parentLin" presStyleCnt="0"/>
      <dgm:spPr/>
    </dgm:pt>
    <dgm:pt modelId="{593CFA08-1E85-4790-826B-364E38255820}" type="pres">
      <dgm:prSet presAssocID="{166DF03F-3A9F-4DE1-A508-2201EFC96CF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521FFF5-8ACA-423F-961B-5B26C6C65369}" type="pres">
      <dgm:prSet presAssocID="{166DF03F-3A9F-4DE1-A508-2201EFC96CFA}" presName="parentText" presStyleLbl="node1" presStyleIdx="0" presStyleCnt="3" custScaleX="138424" custLinFactNeighborX="-39566" custLinFactNeighborY="1669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4530FE6-C431-4C97-AA8A-E878E3DD79C5}" type="pres">
      <dgm:prSet presAssocID="{166DF03F-3A9F-4DE1-A508-2201EFC96CFA}" presName="negativeSpace" presStyleCnt="0"/>
      <dgm:spPr/>
    </dgm:pt>
    <dgm:pt modelId="{103F5945-144C-46C2-8B60-DD6B8796132C}" type="pres">
      <dgm:prSet presAssocID="{166DF03F-3A9F-4DE1-A508-2201EFC96CFA}" presName="childText" presStyleLbl="conFgAcc1" presStyleIdx="0" presStyleCnt="3" custLinFactNeighborX="135" custLinFactNeighborY="-11818">
        <dgm:presLayoutVars>
          <dgm:bulletEnabled val="1"/>
        </dgm:presLayoutVars>
      </dgm:prSet>
      <dgm:spPr/>
    </dgm:pt>
    <dgm:pt modelId="{7EF60BCD-AC21-483E-8C75-5AC381E78BD7}" type="pres">
      <dgm:prSet presAssocID="{E2E9CBFA-BFCC-489B-B9CA-C0DA0CE5A876}" presName="spaceBetweenRectangles" presStyleCnt="0"/>
      <dgm:spPr/>
    </dgm:pt>
    <dgm:pt modelId="{12DB56D1-3680-4087-A84C-96DE586CC86D}" type="pres">
      <dgm:prSet presAssocID="{64D4A1D6-25D1-464B-898B-B04E33CB6401}" presName="parentLin" presStyleCnt="0"/>
      <dgm:spPr/>
    </dgm:pt>
    <dgm:pt modelId="{4808D69D-6D79-4DE8-9E5C-7C8B03EDB274}" type="pres">
      <dgm:prSet presAssocID="{64D4A1D6-25D1-464B-898B-B04E33CB64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4D9034A-5D88-4313-BAA1-885ADB485C8D}" type="pres">
      <dgm:prSet presAssocID="{64D4A1D6-25D1-464B-898B-B04E33CB6401}" presName="parentText" presStyleLbl="node1" presStyleIdx="1" presStyleCnt="3" custScaleX="138052" custLinFactNeighborX="-47120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E96E921-DA4D-4E83-B7C7-47B0989F9C61}" type="pres">
      <dgm:prSet presAssocID="{64D4A1D6-25D1-464B-898B-B04E33CB6401}" presName="negativeSpace" presStyleCnt="0"/>
      <dgm:spPr/>
    </dgm:pt>
    <dgm:pt modelId="{BF9B2ACB-AEC2-4CF2-B6AE-09A26291E33F}" type="pres">
      <dgm:prSet presAssocID="{64D4A1D6-25D1-464B-898B-B04E33CB6401}" presName="childText" presStyleLbl="conFgAcc1" presStyleIdx="1" presStyleCnt="3" custLinFactNeighborX="0" custLinFactNeighborY="-6789">
        <dgm:presLayoutVars>
          <dgm:bulletEnabled val="1"/>
        </dgm:presLayoutVars>
      </dgm:prSet>
      <dgm:spPr/>
    </dgm:pt>
    <dgm:pt modelId="{E6AB6AE1-A97F-48DA-989D-00C2FB1EBACC}" type="pres">
      <dgm:prSet presAssocID="{057CE9CD-DDAF-4143-A8FF-3B9AF9B5911D}" presName="spaceBetweenRectangles" presStyleCnt="0"/>
      <dgm:spPr/>
    </dgm:pt>
    <dgm:pt modelId="{3FDFA127-D216-4335-91D4-6B8E534485ED}" type="pres">
      <dgm:prSet presAssocID="{F3CD16E2-6C9C-4026-8E31-AF5EDF0343E4}" presName="parentLin" presStyleCnt="0"/>
      <dgm:spPr/>
    </dgm:pt>
    <dgm:pt modelId="{2300FE9A-5C45-4127-B331-21496F30AF2B}" type="pres">
      <dgm:prSet presAssocID="{F3CD16E2-6C9C-4026-8E31-AF5EDF0343E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B4BFCD0-3EB9-4D2A-93A3-0D34A20A379A}" type="pres">
      <dgm:prSet presAssocID="{F3CD16E2-6C9C-4026-8E31-AF5EDF0343E4}" presName="parentText" presStyleLbl="node1" presStyleIdx="2" presStyleCnt="3" custScaleX="132007" custLinFactNeighborX="-17216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70A81B3-370F-4F3E-9D05-E363FF2302E9}" type="pres">
      <dgm:prSet presAssocID="{F3CD16E2-6C9C-4026-8E31-AF5EDF0343E4}" presName="negativeSpace" presStyleCnt="0"/>
      <dgm:spPr/>
    </dgm:pt>
    <dgm:pt modelId="{814D57D2-D1A4-4B4A-953C-55E679E27513}" type="pres">
      <dgm:prSet presAssocID="{F3CD16E2-6C9C-4026-8E31-AF5EDF0343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3987211-F278-4F8A-875D-D237EE2734FF}" srcId="{5D6C227A-B087-4A95-9F9E-1366A542E0FF}" destId="{64D4A1D6-25D1-464B-898B-B04E33CB6401}" srcOrd="1" destOrd="0" parTransId="{FDF76DAD-8EB2-4D30-AF2D-E2E75FF3D3ED}" sibTransId="{057CE9CD-DDAF-4143-A8FF-3B9AF9B5911D}"/>
    <dgm:cxn modelId="{DEC9396F-112B-4915-B179-AB746C0C1F66}" type="presOf" srcId="{5D6C227A-B087-4A95-9F9E-1366A542E0FF}" destId="{471D4AC3-7E62-474F-9091-D6EF6458A5F2}" srcOrd="0" destOrd="0" presId="urn:microsoft.com/office/officeart/2005/8/layout/list1"/>
    <dgm:cxn modelId="{341A526A-2759-4B83-9CA9-849983E35690}" type="presOf" srcId="{166DF03F-3A9F-4DE1-A508-2201EFC96CFA}" destId="{593CFA08-1E85-4790-826B-364E38255820}" srcOrd="0" destOrd="0" presId="urn:microsoft.com/office/officeart/2005/8/layout/list1"/>
    <dgm:cxn modelId="{3EFC2D9D-8BC0-4CB1-8A62-00ACD8B51D27}" type="presOf" srcId="{F3CD16E2-6C9C-4026-8E31-AF5EDF0343E4}" destId="{1B4BFCD0-3EB9-4D2A-93A3-0D34A20A379A}" srcOrd="1" destOrd="0" presId="urn:microsoft.com/office/officeart/2005/8/layout/list1"/>
    <dgm:cxn modelId="{D612628C-03D4-4F35-A615-86A60CDD4072}" type="presOf" srcId="{64D4A1D6-25D1-464B-898B-B04E33CB6401}" destId="{94D9034A-5D88-4313-BAA1-885ADB485C8D}" srcOrd="1" destOrd="0" presId="urn:microsoft.com/office/officeart/2005/8/layout/list1"/>
    <dgm:cxn modelId="{80D6B4D5-2FA6-495D-A57A-78CF77C559C9}" type="presOf" srcId="{166DF03F-3A9F-4DE1-A508-2201EFC96CFA}" destId="{6521FFF5-8ACA-423F-961B-5B26C6C65369}" srcOrd="1" destOrd="0" presId="urn:microsoft.com/office/officeart/2005/8/layout/list1"/>
    <dgm:cxn modelId="{F29647B1-4D05-4840-AEB6-F0039115C77F}" srcId="{5D6C227A-B087-4A95-9F9E-1366A542E0FF}" destId="{F3CD16E2-6C9C-4026-8E31-AF5EDF0343E4}" srcOrd="2" destOrd="0" parTransId="{754CC9EA-B911-4E41-BC58-047E7A59C5A3}" sibTransId="{E600E306-83B1-4275-8A43-3B1182867445}"/>
    <dgm:cxn modelId="{7500C0C9-C858-43CC-A1A7-607A77AB98F8}" srcId="{5D6C227A-B087-4A95-9F9E-1366A542E0FF}" destId="{166DF03F-3A9F-4DE1-A508-2201EFC96CFA}" srcOrd="0" destOrd="0" parTransId="{975E8BBE-E62B-41D7-99B5-F385A774221E}" sibTransId="{E2E9CBFA-BFCC-489B-B9CA-C0DA0CE5A876}"/>
    <dgm:cxn modelId="{6BCB73E6-443E-4237-B51C-1101E30987A4}" type="presOf" srcId="{F3CD16E2-6C9C-4026-8E31-AF5EDF0343E4}" destId="{2300FE9A-5C45-4127-B331-21496F30AF2B}" srcOrd="0" destOrd="0" presId="urn:microsoft.com/office/officeart/2005/8/layout/list1"/>
    <dgm:cxn modelId="{FF78E4FC-2301-4B12-8DFE-201611BA8FD6}" type="presOf" srcId="{64D4A1D6-25D1-464B-898B-B04E33CB6401}" destId="{4808D69D-6D79-4DE8-9E5C-7C8B03EDB274}" srcOrd="0" destOrd="0" presId="urn:microsoft.com/office/officeart/2005/8/layout/list1"/>
    <dgm:cxn modelId="{BB461AA7-925B-4377-AD3C-39DD6477F6B1}" type="presParOf" srcId="{471D4AC3-7E62-474F-9091-D6EF6458A5F2}" destId="{E8117C3C-F54B-4FD5-9A9A-5CE7131A317B}" srcOrd="0" destOrd="0" presId="urn:microsoft.com/office/officeart/2005/8/layout/list1"/>
    <dgm:cxn modelId="{4D1EEE3E-1274-4584-867E-BB04731CEBF6}" type="presParOf" srcId="{E8117C3C-F54B-4FD5-9A9A-5CE7131A317B}" destId="{593CFA08-1E85-4790-826B-364E38255820}" srcOrd="0" destOrd="0" presId="urn:microsoft.com/office/officeart/2005/8/layout/list1"/>
    <dgm:cxn modelId="{BF2E1DA7-9DFA-4658-9EEB-E695A65AA19B}" type="presParOf" srcId="{E8117C3C-F54B-4FD5-9A9A-5CE7131A317B}" destId="{6521FFF5-8ACA-423F-961B-5B26C6C65369}" srcOrd="1" destOrd="0" presId="urn:microsoft.com/office/officeart/2005/8/layout/list1"/>
    <dgm:cxn modelId="{965F5F8E-A370-4EFE-B45F-9500BC0FD8CF}" type="presParOf" srcId="{471D4AC3-7E62-474F-9091-D6EF6458A5F2}" destId="{F4530FE6-C431-4C97-AA8A-E878E3DD79C5}" srcOrd="1" destOrd="0" presId="urn:microsoft.com/office/officeart/2005/8/layout/list1"/>
    <dgm:cxn modelId="{525CEABB-191B-4F46-B212-6ACB22C64952}" type="presParOf" srcId="{471D4AC3-7E62-474F-9091-D6EF6458A5F2}" destId="{103F5945-144C-46C2-8B60-DD6B8796132C}" srcOrd="2" destOrd="0" presId="urn:microsoft.com/office/officeart/2005/8/layout/list1"/>
    <dgm:cxn modelId="{08D67FD1-1046-4416-A4AD-9352D19691C3}" type="presParOf" srcId="{471D4AC3-7E62-474F-9091-D6EF6458A5F2}" destId="{7EF60BCD-AC21-483E-8C75-5AC381E78BD7}" srcOrd="3" destOrd="0" presId="urn:microsoft.com/office/officeart/2005/8/layout/list1"/>
    <dgm:cxn modelId="{FF7393AA-D613-4259-B6E1-C9D36FA977D2}" type="presParOf" srcId="{471D4AC3-7E62-474F-9091-D6EF6458A5F2}" destId="{12DB56D1-3680-4087-A84C-96DE586CC86D}" srcOrd="4" destOrd="0" presId="urn:microsoft.com/office/officeart/2005/8/layout/list1"/>
    <dgm:cxn modelId="{638AEDDE-428B-4BE3-B666-5801D1E60568}" type="presParOf" srcId="{12DB56D1-3680-4087-A84C-96DE586CC86D}" destId="{4808D69D-6D79-4DE8-9E5C-7C8B03EDB274}" srcOrd="0" destOrd="0" presId="urn:microsoft.com/office/officeart/2005/8/layout/list1"/>
    <dgm:cxn modelId="{F78D5ED5-A0B7-405F-8405-E337070BC862}" type="presParOf" srcId="{12DB56D1-3680-4087-A84C-96DE586CC86D}" destId="{94D9034A-5D88-4313-BAA1-885ADB485C8D}" srcOrd="1" destOrd="0" presId="urn:microsoft.com/office/officeart/2005/8/layout/list1"/>
    <dgm:cxn modelId="{2E341FA3-B436-4028-BDBF-C7649BA95CE3}" type="presParOf" srcId="{471D4AC3-7E62-474F-9091-D6EF6458A5F2}" destId="{BE96E921-DA4D-4E83-B7C7-47B0989F9C61}" srcOrd="5" destOrd="0" presId="urn:microsoft.com/office/officeart/2005/8/layout/list1"/>
    <dgm:cxn modelId="{BB255173-E865-4DF7-9E81-A52315626C69}" type="presParOf" srcId="{471D4AC3-7E62-474F-9091-D6EF6458A5F2}" destId="{BF9B2ACB-AEC2-4CF2-B6AE-09A26291E33F}" srcOrd="6" destOrd="0" presId="urn:microsoft.com/office/officeart/2005/8/layout/list1"/>
    <dgm:cxn modelId="{B02AB6F9-733E-4F8D-94F0-3FBED43D14B1}" type="presParOf" srcId="{471D4AC3-7E62-474F-9091-D6EF6458A5F2}" destId="{E6AB6AE1-A97F-48DA-989D-00C2FB1EBACC}" srcOrd="7" destOrd="0" presId="urn:microsoft.com/office/officeart/2005/8/layout/list1"/>
    <dgm:cxn modelId="{D7B0A237-58BD-4DCA-8241-FE7252601204}" type="presParOf" srcId="{471D4AC3-7E62-474F-9091-D6EF6458A5F2}" destId="{3FDFA127-D216-4335-91D4-6B8E534485ED}" srcOrd="8" destOrd="0" presId="urn:microsoft.com/office/officeart/2005/8/layout/list1"/>
    <dgm:cxn modelId="{7674F9BE-F116-4356-BED5-354E82A906DB}" type="presParOf" srcId="{3FDFA127-D216-4335-91D4-6B8E534485ED}" destId="{2300FE9A-5C45-4127-B331-21496F30AF2B}" srcOrd="0" destOrd="0" presId="urn:microsoft.com/office/officeart/2005/8/layout/list1"/>
    <dgm:cxn modelId="{93E075DC-1F8C-4501-B9DE-5B97B6187B23}" type="presParOf" srcId="{3FDFA127-D216-4335-91D4-6B8E534485ED}" destId="{1B4BFCD0-3EB9-4D2A-93A3-0D34A20A379A}" srcOrd="1" destOrd="0" presId="urn:microsoft.com/office/officeart/2005/8/layout/list1"/>
    <dgm:cxn modelId="{C0D8D3CB-193E-40C8-83E4-0B77E25A6F51}" type="presParOf" srcId="{471D4AC3-7E62-474F-9091-D6EF6458A5F2}" destId="{870A81B3-370F-4F3E-9D05-E363FF2302E9}" srcOrd="9" destOrd="0" presId="urn:microsoft.com/office/officeart/2005/8/layout/list1"/>
    <dgm:cxn modelId="{34AD6F5F-6A21-49B1-A755-C37BBB8B1EC0}" type="presParOf" srcId="{471D4AC3-7E62-474F-9091-D6EF6458A5F2}" destId="{814D57D2-D1A4-4B4A-953C-55E679E275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F5945-144C-46C2-8B60-DD6B8796132C}">
      <dsp:nvSpPr>
        <dsp:cNvPr id="0" name=""/>
        <dsp:cNvSpPr/>
      </dsp:nvSpPr>
      <dsp:spPr>
        <a:xfrm>
          <a:off x="0" y="501095"/>
          <a:ext cx="12192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1FFF5-8ACA-423F-961B-5B26C6C65369}">
      <dsp:nvSpPr>
        <dsp:cNvPr id="0" name=""/>
        <dsp:cNvSpPr/>
      </dsp:nvSpPr>
      <dsp:spPr>
        <a:xfrm>
          <a:off x="361210" y="64963"/>
          <a:ext cx="115829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>
              <a:solidFill>
                <a:schemeClr val="tx1"/>
              </a:solidFill>
            </a:rPr>
            <a:t>Programul de lucru nu </a:t>
          </a:r>
          <a:r>
            <a:rPr lang="ro-RO" sz="2400" kern="1200" dirty="0" smtClean="0">
              <a:solidFill>
                <a:schemeClr val="tx1"/>
              </a:solidFill>
            </a:rPr>
            <a:t>permite</a:t>
          </a:r>
          <a:r>
            <a:rPr lang="ro-RO" sz="2200" kern="1200" dirty="0" smtClean="0">
              <a:solidFill>
                <a:schemeClr val="tx1"/>
              </a:solidFill>
            </a:rPr>
            <a:t> tuturor cetățenilor să acceseze această instituţie.</a:t>
          </a:r>
          <a:endParaRPr lang="ro-RO" sz="2200" kern="1200" dirty="0">
            <a:solidFill>
              <a:schemeClr val="tx1"/>
            </a:solidFill>
          </a:endParaRPr>
        </a:p>
      </dsp:txBody>
      <dsp:txXfrm>
        <a:off x="407324" y="111077"/>
        <a:ext cx="11490694" cy="852412"/>
      </dsp:txXfrm>
    </dsp:sp>
    <dsp:sp modelId="{BF9B2ACB-AEC2-4CF2-B6AE-09A26291E33F}">
      <dsp:nvSpPr>
        <dsp:cNvPr id="0" name=""/>
        <dsp:cNvSpPr/>
      </dsp:nvSpPr>
      <dsp:spPr>
        <a:xfrm>
          <a:off x="0" y="1961306"/>
          <a:ext cx="12192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9034A-5D88-4313-BAA1-885ADB485C8D}">
      <dsp:nvSpPr>
        <dsp:cNvPr id="0" name=""/>
        <dsp:cNvSpPr/>
      </dsp:nvSpPr>
      <dsp:spPr>
        <a:xfrm>
          <a:off x="317004" y="1500717"/>
          <a:ext cx="1158631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>
              <a:solidFill>
                <a:schemeClr val="tx1"/>
              </a:solidFill>
            </a:rPr>
            <a:t>Cetăţenii prezenţi la dezbateri nu cunoşteau activitatea Instituţiei Avocatul Poporului şi nici nu ştiau că există un Birou Teritorial la ei în oraş.</a:t>
          </a:r>
          <a:endParaRPr lang="ro-RO" sz="2400" kern="1200" dirty="0">
            <a:solidFill>
              <a:schemeClr val="tx1"/>
            </a:solidFill>
          </a:endParaRPr>
        </a:p>
      </dsp:txBody>
      <dsp:txXfrm>
        <a:off x="363118" y="1546831"/>
        <a:ext cx="11494083" cy="852412"/>
      </dsp:txXfrm>
    </dsp:sp>
    <dsp:sp modelId="{814D57D2-D1A4-4B4A-953C-55E679E27513}">
      <dsp:nvSpPr>
        <dsp:cNvPr id="0" name=""/>
        <dsp:cNvSpPr/>
      </dsp:nvSpPr>
      <dsp:spPr>
        <a:xfrm>
          <a:off x="0" y="3424557"/>
          <a:ext cx="12192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BFCD0-3EB9-4D2A-93A3-0D34A20A379A}">
      <dsp:nvSpPr>
        <dsp:cNvPr id="0" name=""/>
        <dsp:cNvSpPr/>
      </dsp:nvSpPr>
      <dsp:spPr>
        <a:xfrm>
          <a:off x="504651" y="2952237"/>
          <a:ext cx="11266005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>
              <a:solidFill>
                <a:schemeClr val="tx1"/>
              </a:solidFill>
            </a:rPr>
            <a:t>Instituţia Avocatul Poporului nu dispune de suficientă vizibilitate la nivel local.</a:t>
          </a:r>
          <a:endParaRPr lang="ro-RO" sz="2400" kern="1200" dirty="0">
            <a:solidFill>
              <a:schemeClr val="tx1"/>
            </a:solidFill>
          </a:endParaRPr>
        </a:p>
      </dsp:txBody>
      <dsp:txXfrm>
        <a:off x="550765" y="2998351"/>
        <a:ext cx="11173777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FC77C9-F7A5-45B1-9F52-1F0100D47650}" type="datetimeFigureOut">
              <a:rPr lang="ro-RO"/>
              <a:pPr>
                <a:defRPr/>
              </a:pPr>
              <a:t>12.04.2016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o-R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o-R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40B3E2-9B53-4DD5-84D6-12192762921B}" type="slidenum">
              <a:rPr lang="ro-RO" altLang="en-US"/>
              <a:pPr>
                <a:defRPr/>
              </a:pPr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6811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o-RO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C40E61-1E3E-4973-ABA6-69FB8AB078EA}" type="slidenum">
              <a:rPr lang="ro-RO" altLang="en-US"/>
              <a:pPr>
                <a:spcBef>
                  <a:spcPct val="0"/>
                </a:spcBef>
              </a:pPr>
              <a:t>18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38947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90150" y="1792288"/>
            <a:ext cx="990600" cy="304800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D2A362F-B082-466C-8CE6-E24763DF0A4A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60644" y="3226594"/>
            <a:ext cx="3859212" cy="3048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0500" y="292100"/>
            <a:ext cx="838200" cy="7683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9763F9-CAE5-4EDC-B6AA-A2201750D3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10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525" y="4438569"/>
              <a:ext cx="3300413" cy="441395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8788" y="321529"/>
              <a:ext cx="11277600" cy="4533031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104"/>
                <a:gd name="T154" fmla="*/ 0 h 2856"/>
                <a:gd name="T155" fmla="*/ 7104 w 7104"/>
                <a:gd name="T156" fmla="*/ 2856 h 28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347EA-397D-4ACE-B591-2511AF52FF68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60ACE5-F96E-426C-8E73-A445014C58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5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1538" y="2714271"/>
              <a:ext cx="3298825" cy="441395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3" y="2801598"/>
              <a:ext cx="11277600" cy="3602608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C0D23-D7B8-4348-9CA4-CE62AE0E5ED9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1B44E6-5E71-4E14-B59C-49DF7CBB6C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27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1538" y="4184529"/>
              <a:ext cx="3298825" cy="441395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3" y="4241688"/>
              <a:ext cx="11277600" cy="233717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9718675" y="2632075"/>
            <a:ext cx="803275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/>
              <a:t>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8525" y="59055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/>
              <a:t>“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2A8E2-D4ED-46BE-B165-E3E49039446B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138CCF-8CBA-4363-92B2-C52671F39A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01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1538" y="4194055"/>
              <a:ext cx="3298825" cy="43980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3" y="4241688"/>
              <a:ext cx="11277600" cy="233717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4E19D-24EE-47FC-BA21-4CC3C868CAFE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F2F3A5-EAE6-462A-B321-35D80F202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516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4D98-B2AE-4553-A74A-B68BF9AF5BA3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7124CA-040A-4D58-BF63-73B1B4B33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205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4387850" y="2603500"/>
            <a:ext cx="0" cy="35179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802563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3B543-E38B-47C0-AEA7-F87510EE59D3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713339-B7A6-4C82-A6BB-91A21D835B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50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0D65B-9E06-4195-B731-CDF361B671DC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BC853-2648-4A77-88A2-0ADB2A64CF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136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5101749">
              <a:off x="6293383" y="4577532"/>
              <a:ext cx="3300935" cy="441325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4338" y="402504"/>
              <a:ext cx="6511925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8489" y="2802490"/>
              <a:ext cx="6054098" cy="1254125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04FF4-15B1-444A-98C4-6F85E6F85C9F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EB35FB-64AF-4F3F-8786-B2BAEF8B3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951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80E142-E159-4CD6-A2FE-2615BF184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38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BF6FF-583B-4AE9-93F7-64F9FF5F8A79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E949-4105-4F21-B3B3-0A7578F785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3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7289800" y="402504"/>
              <a:ext cx="4478338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677511">
              <a:off x="4698738" y="1825165"/>
              <a:ext cx="3299348" cy="441325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400000">
              <a:off x="3786502" y="2802490"/>
              <a:ext cx="6054098" cy="1254125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D212E-018F-4E8C-AF63-95F5F835677A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146C36-FEB3-46BE-A662-F06FCE8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02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104E8-216F-4B2C-885E-496BC4AD0C6A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BBA0-713B-468E-8430-97AE4118A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82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0A46-CC1C-4353-B12C-E79E8EDFB9BE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EE2E3-6E01-4D02-9D81-F92326F87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53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34CE-BA41-409B-9199-0D68C9CF0370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C0324-CE52-4CDD-B635-D1F2EEAEF8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16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3A2F6-399F-49DA-AFC5-D36CDAD9C6CF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11F85-19A5-4F1B-A83D-889CACE6D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19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5713413" y="402504"/>
              <a:ext cx="6054725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607" y="1825959"/>
              <a:ext cx="3299348" cy="439737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164" y="2802490"/>
              <a:ext cx="6054098" cy="1254125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DA02B-9BD7-4ABF-92D2-57AE9F2E2FDB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F8FF99-FAEF-4BD4-993D-F3E99AEB1A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89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6172200" y="402504"/>
              <a:ext cx="5595938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400000">
              <a:off x="3295170" y="2801697"/>
              <a:ext cx="6054098" cy="1255712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677511">
              <a:off x="4203438" y="1825165"/>
              <a:ext cx="3299348" cy="441325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16E4-48CB-4FDE-954C-071CDE6C61AB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F2FB04-B86B-4BC5-B336-4E18D9FD0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47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1538" y="1798139"/>
              <a:ext cx="3298825" cy="439807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8788" y="1866411"/>
              <a:ext cx="11277600" cy="4534619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104"/>
                <a:gd name="T154" fmla="*/ 0 h 2856"/>
                <a:gd name="T155" fmla="*/ 7104 w 7104"/>
                <a:gd name="T156" fmla="*/ 2856 h 28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804"/>
              <a:ext cx="12192000" cy="6857499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538" y="639445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98F3B8-270B-4DD9-B7A4-0481ABC34AB9}" type="datetimeFigureOut">
              <a:rPr lang="en-US"/>
              <a:pPr>
                <a:defRPr/>
              </a:pPr>
              <a:t>12-Apr-16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638" y="6391275"/>
            <a:ext cx="3859212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 smtClean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A3CB377B-A2C1-4E00-BC7A-DD376A44F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8" r:id="rId2"/>
    <p:sldLayoutId id="2147483844" r:id="rId3"/>
    <p:sldLayoutId id="2147483839" r:id="rId4"/>
    <p:sldLayoutId id="2147483840" r:id="rId5"/>
    <p:sldLayoutId id="2147483841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42" r:id="rId16"/>
    <p:sldLayoutId id="2147483854" r:id="rId17"/>
    <p:sldLayoutId id="2147483855" r:id="rId18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fo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00788"/>
            <a:ext cx="9525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4" descr="EEA Gra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663" y="77788"/>
            <a:ext cx="9239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le 4"/>
          <p:cNvSpPr>
            <a:spLocks noGrp="1"/>
          </p:cNvSpPr>
          <p:nvPr>
            <p:ph type="ctrTitle"/>
          </p:nvPr>
        </p:nvSpPr>
        <p:spPr>
          <a:xfrm>
            <a:off x="1155700" y="866775"/>
            <a:ext cx="9864725" cy="5486400"/>
          </a:xfrm>
        </p:spPr>
        <p:txBody>
          <a:bodyPr/>
          <a:lstStyle/>
          <a:p>
            <a:pPr algn="ctr"/>
            <a:r>
              <a:rPr lang="en-US" altLang="en-US" b="1" smtClean="0"/>
              <a:t>Avocatul Poporului – perspective de reform</a:t>
            </a:r>
            <a:r>
              <a:rPr lang="ro-RO" altLang="en-US" b="1" smtClean="0"/>
              <a:t>ă</a:t>
            </a:r>
            <a:br>
              <a:rPr lang="ro-RO" altLang="en-US" b="1" smtClean="0"/>
            </a:br>
            <a:r>
              <a:rPr lang="ro-RO" altLang="en-US" b="1" smtClean="0"/>
              <a:t/>
            </a:r>
            <a:br>
              <a:rPr lang="ro-RO" altLang="en-US" b="1" smtClean="0"/>
            </a:br>
            <a:r>
              <a:rPr lang="ro-RO" altLang="en-US" b="1" smtClean="0"/>
              <a:t>Aşteptările cetăţenilor</a:t>
            </a:r>
            <a:br>
              <a:rPr lang="ro-RO" altLang="en-US" b="1" smtClean="0"/>
            </a:br>
            <a:r>
              <a:rPr lang="ro-RO" altLang="en-US" sz="4800" b="1" smtClean="0"/>
              <a:t/>
            </a:r>
            <a:br>
              <a:rPr lang="ro-RO" altLang="en-US" sz="4800" b="1" smtClean="0"/>
            </a:br>
            <a:r>
              <a:rPr lang="ro-RO" altLang="en-US" sz="4800" b="1" smtClean="0"/>
              <a:t>Roda Niţă, ANBCC</a:t>
            </a:r>
            <a:r>
              <a:rPr lang="ro-RO" altLang="en-US" b="1" smtClean="0"/>
              <a:t/>
            </a:r>
            <a:br>
              <a:rPr lang="ro-RO" altLang="en-US" b="1" smtClean="0"/>
            </a:b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155700" y="630238"/>
            <a:ext cx="9123363" cy="1198562"/>
          </a:xfrm>
        </p:spPr>
        <p:txBody>
          <a:bodyPr/>
          <a:lstStyle/>
          <a:p>
            <a:pPr algn="ctr"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Ați întâmpinat dificultă</a:t>
            </a:r>
            <a:r>
              <a:rPr lang="ro-RO" altLang="en-US" smtClean="0">
                <a:latin typeface="Arial" panose="020B0604020202020204" pitchFamily="34" charset="0"/>
                <a:cs typeface="Arial" panose="020B0604020202020204" pitchFamily="34" charset="0"/>
              </a:rPr>
              <a:t>ţ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 cu procedura de soluționare a sesizării?</a:t>
            </a:r>
          </a:p>
        </p:txBody>
      </p:sp>
      <p:pic>
        <p:nvPicPr>
          <p:cNvPr id="25603" name="Picture 3" descr="chart856246259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88" y="2265363"/>
            <a:ext cx="10293350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Content Placeholder 3" descr="chart856273169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575" y="2286000"/>
            <a:ext cx="9501188" cy="4295775"/>
          </a:xfrm>
          <a:noFill/>
        </p:spPr>
      </p:pic>
      <p:sp>
        <p:nvSpPr>
          <p:cNvPr id="26627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488950"/>
            <a:ext cx="8761413" cy="1570038"/>
          </a:xfr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smtClean="0"/>
              <a:t>Percepția despre vizibilitatea în spațiul public și la nivel național a Instituției Avocatul Poporului în România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Content Placeholder 3" descr="chart856641706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6613" y="2270125"/>
            <a:ext cx="10333037" cy="4349750"/>
          </a:xfrm>
          <a:noFill/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977900" y="536575"/>
            <a:ext cx="9364663" cy="1570038"/>
          </a:xfr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atin typeface="+mn-lt"/>
                <a:cs typeface="+mn-cs"/>
              </a:rPr>
              <a:t>Percepția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despre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vizibilitatea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în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spațiul</a:t>
            </a:r>
            <a:r>
              <a:rPr lang="en-US" sz="3200" b="1" dirty="0">
                <a:latin typeface="+mn-lt"/>
                <a:cs typeface="+mn-cs"/>
              </a:rPr>
              <a:t> public </a:t>
            </a:r>
            <a:r>
              <a:rPr lang="en-US" sz="3200" b="1" dirty="0" err="1">
                <a:latin typeface="+mn-lt"/>
                <a:cs typeface="+mn-cs"/>
              </a:rPr>
              <a:t>și</a:t>
            </a:r>
            <a:r>
              <a:rPr lang="en-US" sz="3200" b="1" dirty="0">
                <a:latin typeface="+mn-lt"/>
                <a:cs typeface="+mn-cs"/>
              </a:rPr>
              <a:t> la </a:t>
            </a:r>
            <a:r>
              <a:rPr lang="en-US" sz="3200" b="1" dirty="0" err="1">
                <a:latin typeface="+mn-lt"/>
                <a:cs typeface="+mn-cs"/>
              </a:rPr>
              <a:t>nivel</a:t>
            </a:r>
            <a:r>
              <a:rPr lang="en-US" sz="3200" b="1" dirty="0">
                <a:latin typeface="+mn-lt"/>
                <a:cs typeface="+mn-cs"/>
              </a:rPr>
              <a:t> local a </a:t>
            </a:r>
            <a:r>
              <a:rPr lang="en-US" sz="3200" b="1" dirty="0" err="1">
                <a:latin typeface="+mn-lt"/>
                <a:cs typeface="+mn-cs"/>
              </a:rPr>
              <a:t>Instituției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 smtClean="0">
                <a:latin typeface="+mn-lt"/>
                <a:cs typeface="+mn-cs"/>
              </a:rPr>
              <a:t>Avocatul</a:t>
            </a:r>
            <a:r>
              <a:rPr lang="en-US" sz="3200" b="1" dirty="0" smtClean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Poporului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în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România</a:t>
            </a:r>
            <a:endParaRPr lang="en-US" sz="3200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757238" y="552450"/>
            <a:ext cx="9601200" cy="1576388"/>
          </a:xfrm>
        </p:spPr>
        <p:txBody>
          <a:bodyPr/>
          <a:lstStyle/>
          <a:p>
            <a:pPr algn="ctr" eaLnBrk="1" hangingPunct="1"/>
            <a:r>
              <a:rPr lang="ro-RO" altLang="en-US" smtClean="0">
                <a:latin typeface="Arial" panose="020B0604020202020204" pitchFamily="34" charset="0"/>
                <a:cs typeface="Arial" panose="020B0604020202020204" pitchFamily="34" charset="0"/>
              </a:rPr>
              <a:t>Nivelul de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încrede</a:t>
            </a:r>
            <a:r>
              <a:rPr lang="ro-RO" altLang="en-US" smtClean="0"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în capacitatea Instituției Avocatul Poporului de a soluționa problemele cetățenilor?</a:t>
            </a:r>
            <a:endParaRPr lang="en-US" altLang="en-US" smtClean="0"/>
          </a:p>
        </p:txBody>
      </p:sp>
      <p:pic>
        <p:nvPicPr>
          <p:cNvPr id="28675" name="Content Placeholder 3" descr="chart85664306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2875" y="2282825"/>
            <a:ext cx="9259888" cy="3897313"/>
          </a:xfrm>
          <a:noFill/>
        </p:spPr>
      </p:pic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182688" y="6211888"/>
            <a:ext cx="9963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i="1">
                <a:solidFill>
                  <a:schemeClr val="tx1"/>
                </a:solidFill>
                <a:latin typeface="Arial" panose="020B0604020202020204" pitchFamily="34" charset="0"/>
              </a:rPr>
              <a:t>1 – </a:t>
            </a:r>
            <a:r>
              <a:rPr lang="en-US" altLang="en-US" i="1">
                <a:solidFill>
                  <a:schemeClr val="tx1"/>
                </a:solidFill>
                <a:latin typeface="Arial" panose="020B0604020202020204" pitchFamily="34" charset="0"/>
              </a:rPr>
              <a:t>nu am incredere 2 – am putina incredere 3 – am incredere </a:t>
            </a:r>
            <a:r>
              <a:rPr lang="ro-RO" altLang="en-US" i="1">
                <a:solidFill>
                  <a:schemeClr val="tx1"/>
                </a:solidFill>
                <a:latin typeface="Arial" panose="020B0604020202020204" pitchFamily="34" charset="0"/>
              </a:rPr>
              <a:t>4 – </a:t>
            </a:r>
            <a:r>
              <a:rPr lang="en-US" altLang="en-US" i="1">
                <a:solidFill>
                  <a:schemeClr val="tx1"/>
                </a:solidFill>
                <a:latin typeface="Arial" panose="020B0604020202020204" pitchFamily="34" charset="0"/>
              </a:rPr>
              <a:t>am foarte mare i</a:t>
            </a:r>
            <a:r>
              <a:rPr lang="ro-RO" altLang="en-US" i="1">
                <a:solidFill>
                  <a:schemeClr val="tx1"/>
                </a:solidFill>
                <a:latin typeface="Arial" panose="020B0604020202020204" pitchFamily="34" charset="0"/>
              </a:rPr>
              <a:t>ncredere  </a:t>
            </a:r>
            <a:endParaRPr lang="en-US" altLang="en-US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73075" y="693738"/>
            <a:ext cx="10058400" cy="1208087"/>
          </a:xfrm>
        </p:spPr>
        <p:txBody>
          <a:bodyPr/>
          <a:lstStyle/>
          <a:p>
            <a:pPr algn="ctr" eaLnBrk="1" hangingPunct="1"/>
            <a:r>
              <a:rPr lang="en-US" altLang="en-US" sz="3400" smtClean="0">
                <a:latin typeface="Arial" panose="020B0604020202020204" pitchFamily="34" charset="0"/>
                <a:cs typeface="Arial" panose="020B0604020202020204" pitchFamily="34" charset="0"/>
              </a:rPr>
              <a:t>Considerați că Biroul Teritorial</a:t>
            </a:r>
            <a:r>
              <a:rPr lang="ro-RO" altLang="en-US" sz="3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400" smtClean="0">
                <a:latin typeface="Arial" panose="020B0604020202020204" pitchFamily="34" charset="0"/>
                <a:cs typeface="Arial" panose="020B0604020202020204" pitchFamily="34" charset="0"/>
              </a:rPr>
              <a:t>din comunitatea dumneavoastră este accesibil populației arondate, prin mijloace de transport în comun?</a:t>
            </a:r>
          </a:p>
        </p:txBody>
      </p:sp>
      <p:pic>
        <p:nvPicPr>
          <p:cNvPr id="29699" name="Picture 3" descr="chart85704975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2297113"/>
            <a:ext cx="10269538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o-RO" alt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Specificati de ce nu este accesibil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3" descr="chart85705178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2328863"/>
            <a:ext cx="9182100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488950"/>
            <a:ext cx="10404475" cy="1544638"/>
          </a:xfrm>
        </p:spPr>
        <p:txBody>
          <a:bodyPr/>
          <a:lstStyle/>
          <a:p>
            <a:pPr algn="ctr" eaLnBrk="1" hangingPunct="1"/>
            <a:r>
              <a:rPr lang="en-US" altLang="en-US" sz="3500" smtClean="0">
                <a:latin typeface="Arial" panose="020B0604020202020204" pitchFamily="34" charset="0"/>
                <a:cs typeface="Arial" panose="020B0604020202020204" pitchFamily="34" charset="0"/>
              </a:rPr>
              <a:t>Considerați că spațiul de funcționare al Biroului Teritorial asigură condiții optime pentru soluționarea problemelor cu care se confruntă cetățenii?</a:t>
            </a:r>
          </a:p>
        </p:txBody>
      </p:sp>
      <p:pic>
        <p:nvPicPr>
          <p:cNvPr id="31747" name="Picture 3" descr="chart85705283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312988"/>
            <a:ext cx="10269538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574675" y="782638"/>
            <a:ext cx="9759950" cy="708025"/>
          </a:xfrm>
        </p:spPr>
        <p:txBody>
          <a:bodyPr/>
          <a:lstStyle/>
          <a:p>
            <a:pPr algn="just" eaLnBrk="1" hangingPunct="1"/>
            <a:r>
              <a:rPr lang="en-US" altLang="en-US" sz="3200" smtClean="0"/>
              <a:t>Biroul Teritorial deține resursele necesare (birouri, calculatoare, tehnologie, etc)</a:t>
            </a:r>
            <a:endParaRPr lang="ro-RO" altLang="en-US" sz="3200" smtClean="0"/>
          </a:p>
        </p:txBody>
      </p:sp>
      <p:pic>
        <p:nvPicPr>
          <p:cNvPr id="32771" name="Picture 4" descr="table88982257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2324100"/>
            <a:ext cx="11809412" cy="425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73075" y="733425"/>
            <a:ext cx="11256963" cy="1138238"/>
          </a:xfrm>
        </p:spPr>
        <p:txBody>
          <a:bodyPr/>
          <a:lstStyle/>
          <a:p>
            <a:pPr algn="ctr" eaLnBrk="1" hangingPunct="1"/>
            <a:r>
              <a:rPr lang="ro-RO" altLang="en-US" b="1" smtClean="0"/>
              <a:t>Concluzii rezultate în urma dezbaterilor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0" y="2333297"/>
          <a:ext cx="12192000" cy="428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701675" y="2603500"/>
            <a:ext cx="10313988" cy="1851025"/>
          </a:xfrm>
        </p:spPr>
        <p:txBody>
          <a:bodyPr/>
          <a:lstStyle/>
          <a:p>
            <a:pPr eaLnBrk="1" hangingPunct="1"/>
            <a:r>
              <a:rPr lang="ro-RO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 “</a:t>
            </a:r>
            <a:r>
              <a:rPr lang="ro-RO" altLang="en-US" b="1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Rețeaua pentru Apărarea Drepturilor Cetățenești - Ne trebuie un Avocat al Poporului eficient!</a:t>
            </a:r>
            <a:r>
              <a:rPr lang="ro-RO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este derulat de APADOR-CH, ActiveWatch și Asociația Națională a Birourilor  de Consiliere pentru Cetățeni (ANBCC) și finanţat prin granturile SEE 2009 – 2014, în cadrul Fondului ONG în România. Pentru informaţii oficiale despre granturile SEE şi norvegiene accesaţi www.eeagrants.org. </a:t>
            </a:r>
          </a:p>
          <a:p>
            <a:pPr eaLnBrk="1" hangingPunct="1"/>
            <a:endParaRPr lang="ro-RO" altLang="en-US" smtClean="0"/>
          </a:p>
        </p:txBody>
      </p:sp>
      <p:pic>
        <p:nvPicPr>
          <p:cNvPr id="35843" name="Picture 3" descr="antet_ro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3" y="4454525"/>
            <a:ext cx="35163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 descr="https://lh6.googleusercontent.com/DsBSeb5_sccZsXd8szGZ-lWKpLpn10c8FsHqiACgAc8GMA7BRx1HFnLhKo6Day_pgym4RocNyaCnC-WZbnXpisPsAHxabQmsG-OdSGZbMc0wJ9LzK4kw2p6NoH8aXXEhAxjUcyhVtDlqgs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925" y="4495800"/>
            <a:ext cx="208915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https://lh4.googleusercontent.com/tFx-ag2TgrowrQdCnj334sJmDkK2v0gGZy8Zu9nQIjMsXau53pBr7rlr7xYyFKMdc7MFH-aaJxhRkz3yoLFXNRS9NM1GnhPuKOB3fHsNjf284QD4qcHXbhDUlEqTruhOfIb05tvzrQhhBC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575" y="4346575"/>
            <a:ext cx="14906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6" descr="fo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6183313"/>
            <a:ext cx="9525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7" descr="EEA Gran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075" y="0"/>
            <a:ext cx="92392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155700" y="1970088"/>
            <a:ext cx="4349750" cy="2990850"/>
          </a:xfrm>
        </p:spPr>
        <p:txBody>
          <a:bodyPr/>
          <a:lstStyle/>
          <a:p>
            <a:pPr eaLnBrk="1" hangingPunct="1"/>
            <a:r>
              <a:rPr lang="ro-RO" altLang="en-US" sz="4400" b="1" smtClean="0"/>
              <a:t>INSTRUMENTE</a:t>
            </a:r>
            <a:endParaRPr lang="en-US" altLang="en-US" sz="4400" b="1" smtClean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6511925" y="1308100"/>
            <a:ext cx="5122863" cy="4981575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r>
              <a:rPr lang="ro-RO" b="1" dirty="0" smtClean="0">
                <a:solidFill>
                  <a:schemeClr val="tx1"/>
                </a:solidFill>
              </a:rPr>
              <a:t>Au fost APLICATE ŞI centralizate răspunsurile din 1279 de CHESTIONARE completate de cetățeni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r>
              <a:rPr lang="ro-RO" b="1" dirty="0" smtClean="0">
                <a:solidFill>
                  <a:schemeClr val="tx1"/>
                </a:solidFill>
              </a:rPr>
              <a:t>AU FOST APLICATE CHESTIONARE ÎN 14 JUDEŢE ALE TĂRII: ALBA, ARGEŞ, BACĂU, BRAŞOV, CONSTANŢA, CLUJ, DOLJ, GALAŢI, IAŞI, MUREŞ, PRAHOVA, SUCEAVA, TIMIŞ, ORADEA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r>
              <a:rPr lang="ro-RO" b="1" dirty="0" smtClean="0">
                <a:solidFill>
                  <a:schemeClr val="tx1"/>
                </a:solidFill>
              </a:rPr>
              <a:t>Perioada în care au fost colectate răspunsurile: lunile septembrie – noiembrie 2015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endParaRPr lang="ro-RO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55700" y="1970088"/>
            <a:ext cx="4349750" cy="2990850"/>
          </a:xfrm>
        </p:spPr>
        <p:txBody>
          <a:bodyPr/>
          <a:lstStyle/>
          <a:p>
            <a:pPr eaLnBrk="1" hangingPunct="1"/>
            <a:r>
              <a:rPr lang="ro-RO" altLang="en-US" sz="4400" b="1" smtClean="0"/>
              <a:t>INSTRUMENTE</a:t>
            </a:r>
            <a:endParaRPr lang="en-US" altLang="en-US" sz="4400" b="1" smtClean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6511925" y="1308100"/>
            <a:ext cx="5122863" cy="4981575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r>
              <a:rPr lang="ro-RO" b="1" dirty="0" smtClean="0">
                <a:solidFill>
                  <a:schemeClr val="tx1"/>
                </a:solidFill>
              </a:rPr>
              <a:t>AM ORGANIZAT ŞI DESFĂŞURAT 9 DEZBATERI CU CETĂŢENII ÎN ORAŞELE: PLOIEŞTI, BRAŞOV, IAŞI, SUCEAVA, ALBA IULIA, TIMIŞOARA, PITEŞTI, CLUJ, ORADEA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endParaRPr lang="ro-RO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800" y="1222375"/>
            <a:ext cx="4956175" cy="5178425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charset="2"/>
              <a:buChar char="u"/>
              <a:defRPr/>
            </a:pPr>
            <a:r>
              <a:rPr lang="ro-RO" sz="3000" b="1" dirty="0" smtClean="0">
                <a:solidFill>
                  <a:schemeClr val="tx1"/>
                </a:solidFill>
              </a:rPr>
              <a:t>81,98% au auzit de INSTITUŢIA AVOCATUL POPORULUI</a:t>
            </a:r>
            <a:endParaRPr lang="en-US" sz="3000" b="1" dirty="0" smtClean="0">
              <a:solidFill>
                <a:schemeClr val="tx1"/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defRPr/>
            </a:pPr>
            <a:endParaRPr lang="ro-RO" b="1" dirty="0" smtClean="0">
              <a:solidFill>
                <a:schemeClr val="tx1"/>
              </a:solidFill>
            </a:endParaRPr>
          </a:p>
        </p:txBody>
      </p:sp>
      <p:sp>
        <p:nvSpPr>
          <p:cNvPr id="19459" name="Title 3"/>
          <p:cNvSpPr>
            <a:spLocks noGrp="1"/>
          </p:cNvSpPr>
          <p:nvPr>
            <p:ph type="title"/>
          </p:nvPr>
        </p:nvSpPr>
        <p:spPr>
          <a:xfrm>
            <a:off x="1155700" y="825500"/>
            <a:ext cx="4349750" cy="5143500"/>
          </a:xfrm>
        </p:spPr>
        <p:txBody>
          <a:bodyPr/>
          <a:lstStyle/>
          <a:p>
            <a:pPr algn="ctr" eaLnBrk="1" hangingPunct="1"/>
            <a:r>
              <a:rPr lang="en-US" altLang="en-US" sz="5400" smtClean="0">
                <a:latin typeface="Arial" panose="020B0604020202020204" pitchFamily="34" charset="0"/>
                <a:cs typeface="Arial" panose="020B0604020202020204" pitchFamily="34" charset="0"/>
              </a:rPr>
              <a:t>Aţi auzit până acum de instituţia Avocatul Poporului</a:t>
            </a:r>
            <a:endParaRPr lang="en-US" altLang="en-US" sz="5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2138363" y="16938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1630363" y="292100"/>
            <a:ext cx="85931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chemeClr val="tx1"/>
                </a:solidFill>
              </a:rPr>
              <a:t>Sursele din care au cunoștințe despre instituția Avocatul Poporului</a:t>
            </a:r>
          </a:p>
        </p:txBody>
      </p:sp>
      <p:pic>
        <p:nvPicPr>
          <p:cNvPr id="20484" name="Picture 3" descr="chart85519691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1512888"/>
            <a:ext cx="11598275" cy="51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2138363" y="16938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1630363" y="528638"/>
            <a:ext cx="85931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chemeClr val="tx1"/>
                </a:solidFill>
              </a:rPr>
              <a:t>Din cunoștințele pe care le aveți, care credeți </a:t>
            </a:r>
            <a:r>
              <a:rPr lang="ro-RO" altLang="en-US" sz="3200" b="1">
                <a:solidFill>
                  <a:schemeClr val="tx1"/>
                </a:solidFill>
              </a:rPr>
              <a:t>că </a:t>
            </a:r>
            <a:r>
              <a:rPr lang="en-US" altLang="en-US" sz="3200" b="1">
                <a:solidFill>
                  <a:schemeClr val="tx1"/>
                </a:solidFill>
              </a:rPr>
              <a:t>este rolul acestei instituții?</a:t>
            </a:r>
          </a:p>
        </p:txBody>
      </p:sp>
      <p:pic>
        <p:nvPicPr>
          <p:cNvPr id="21508" name="Picture 3" descr="chart8599886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528763"/>
            <a:ext cx="1064895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155700" y="741363"/>
            <a:ext cx="9139238" cy="1135062"/>
          </a:xfrm>
        </p:spPr>
        <p:txBody>
          <a:bodyPr/>
          <a:lstStyle/>
          <a:p>
            <a:pPr algn="ctr"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V-aţi adresat până acum instituţiei Avocatul Poporului?</a:t>
            </a:r>
            <a:endParaRPr lang="en-US" altLang="en-US" smtClean="0"/>
          </a:p>
        </p:txBody>
      </p:sp>
      <p:pic>
        <p:nvPicPr>
          <p:cNvPr id="22531" name="Content Placeholder 3" descr="chart856180238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8100" y="2327275"/>
            <a:ext cx="9585325" cy="4325938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155700" y="725488"/>
            <a:ext cx="9280525" cy="1214437"/>
          </a:xfrm>
        </p:spPr>
        <p:txBody>
          <a:bodyPr/>
          <a:lstStyle/>
          <a:p>
            <a:pPr algn="ctr" eaLnBrk="1" hangingPunct="1"/>
            <a:r>
              <a:rPr lang="ro-RO" altLang="en-US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acă v-ați mai adresat acestei instituții, care a fost modalitatea de adresare?</a:t>
            </a:r>
          </a:p>
        </p:txBody>
      </p:sp>
      <p:pic>
        <p:nvPicPr>
          <p:cNvPr id="23555" name="Picture 3" descr="table856190217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2427288"/>
            <a:ext cx="10410825" cy="424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155700" y="741363"/>
            <a:ext cx="9139238" cy="1292225"/>
          </a:xfrm>
        </p:spPr>
        <p:txBody>
          <a:bodyPr/>
          <a:lstStyle/>
          <a:p>
            <a:pPr algn="ctr"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Cum apreciați că a fost soluționată solicitarea înaintată?</a:t>
            </a:r>
          </a:p>
        </p:txBody>
      </p:sp>
      <p:pic>
        <p:nvPicPr>
          <p:cNvPr id="24579" name="Picture 3" descr="table856201579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2301875"/>
            <a:ext cx="11460163" cy="427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920</TotalTime>
  <Words>427</Words>
  <Application>Microsoft Office PowerPoint</Application>
  <PresentationFormat>Widescreen</PresentationFormat>
  <Paragraphs>29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Wingdings 3</vt:lpstr>
      <vt:lpstr>Calibri</vt:lpstr>
      <vt:lpstr>Wingdings</vt:lpstr>
      <vt:lpstr>Ion Boardroom</vt:lpstr>
      <vt:lpstr>Avocatul Poporului – perspective de reformă  Aşteptările cetăţenilor  Roda Niţă, ANBCC </vt:lpstr>
      <vt:lpstr>INSTRUMENTE</vt:lpstr>
      <vt:lpstr>INSTRUMENTE</vt:lpstr>
      <vt:lpstr>Aţi auzit până acum de instituţia Avocatul Poporului</vt:lpstr>
      <vt:lpstr>PowerPoint Presentation</vt:lpstr>
      <vt:lpstr>PowerPoint Presentation</vt:lpstr>
      <vt:lpstr>V-aţi adresat până acum instituţiei Avocatul Poporului?</vt:lpstr>
      <vt:lpstr>Dacă v-ați mai adresat acestei instituții, care a fost modalitatea de adresare?</vt:lpstr>
      <vt:lpstr>Cum apreciați că a fost soluționată solicitarea înaintată?</vt:lpstr>
      <vt:lpstr>Ați întâmpinat dificultăţi cu procedura de soluționare a sesizării?</vt:lpstr>
      <vt:lpstr>Percepția despre vizibilitatea în spațiul public și la nivel național a Instituției Avocatul Poporului în România</vt:lpstr>
      <vt:lpstr>Percepția despre vizibilitatea în spațiul public și la nivel local a Instituției Avocatul Poporului în România</vt:lpstr>
      <vt:lpstr>Nivelul de încredere în capacitatea Instituției Avocatul Poporului de a soluționa problemele cetățenilor?</vt:lpstr>
      <vt:lpstr>Considerați că Biroul Teritorial din comunitatea dumneavoastră este accesibil populației arondate, prin mijloace de transport în comun?</vt:lpstr>
      <vt:lpstr>Specificati de ce nu este accesibil</vt:lpstr>
      <vt:lpstr>Considerați că spațiul de funcționare al Biroului Teritorial asigură condiții optime pentru soluționarea problemelor cu care se confruntă cetățenii?</vt:lpstr>
      <vt:lpstr>Biroul Teritorial deține resursele necesare (birouri, calculatoare, tehnologie, etc)</vt:lpstr>
      <vt:lpstr>Concluzii rezultate în urma dezbaterilor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Instituția Avocatul Poporului.  Probleme identificate și posibile remedii</dc:title>
  <dc:creator>Sorina</dc:creator>
  <cp:lastModifiedBy>Cristi</cp:lastModifiedBy>
  <cp:revision>176</cp:revision>
  <dcterms:created xsi:type="dcterms:W3CDTF">2015-12-14T19:14:38Z</dcterms:created>
  <dcterms:modified xsi:type="dcterms:W3CDTF">2016-04-12T12:20:25Z</dcterms:modified>
</cp:coreProperties>
</file>