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2"/>
  </p:notesMasterIdLst>
  <p:sldIdLst>
    <p:sldId id="256" r:id="rId2"/>
    <p:sldId id="258" r:id="rId3"/>
    <p:sldId id="257" r:id="rId4"/>
    <p:sldId id="272" r:id="rId5"/>
    <p:sldId id="273" r:id="rId6"/>
    <p:sldId id="259" r:id="rId7"/>
    <p:sldId id="260" r:id="rId8"/>
    <p:sldId id="261" r:id="rId9"/>
    <p:sldId id="262" r:id="rId10"/>
    <p:sldId id="264" r:id="rId11"/>
    <p:sldId id="279" r:id="rId12"/>
    <p:sldId id="277" r:id="rId13"/>
    <p:sldId id="275" r:id="rId14"/>
    <p:sldId id="270" r:id="rId15"/>
    <p:sldId id="265" r:id="rId16"/>
    <p:sldId id="280" r:id="rId17"/>
    <p:sldId id="281" r:id="rId18"/>
    <p:sldId id="282" r:id="rId19"/>
    <p:sldId id="278" r:id="rId20"/>
    <p:sldId id="271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D4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-1904" y="-8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6C227A-B087-4A95-9F9E-1366A542E0F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o-RO"/>
        </a:p>
      </dgm:t>
    </dgm:pt>
    <dgm:pt modelId="{166DF03F-3A9F-4DE1-A508-2201EFC96CFA}">
      <dgm:prSet phldrT="[Text]" custT="1"/>
      <dgm:spPr/>
      <dgm:t>
        <a:bodyPr/>
        <a:lstStyle/>
        <a:p>
          <a:r>
            <a:rPr lang="ro-RO" sz="2000" dirty="0" smtClean="0">
              <a:solidFill>
                <a:schemeClr val="tx1"/>
              </a:solidFill>
            </a:rPr>
            <a:t>Programul permite majorității cetățenilor să acceseze această instituție. Nu trebuie modificat</a:t>
          </a:r>
          <a:endParaRPr lang="ro-RO" sz="2000" dirty="0">
            <a:solidFill>
              <a:schemeClr val="tx1"/>
            </a:solidFill>
          </a:endParaRPr>
        </a:p>
      </dgm:t>
    </dgm:pt>
    <dgm:pt modelId="{975E8BBE-E62B-41D7-99B5-F385A774221E}" type="parTrans" cxnId="{7500C0C9-C858-43CC-A1A7-607A77AB98F8}">
      <dgm:prSet/>
      <dgm:spPr/>
      <dgm:t>
        <a:bodyPr/>
        <a:lstStyle/>
        <a:p>
          <a:endParaRPr lang="ro-RO"/>
        </a:p>
      </dgm:t>
    </dgm:pt>
    <dgm:pt modelId="{E2E9CBFA-BFCC-489B-B9CA-C0DA0CE5A876}" type="sibTrans" cxnId="{7500C0C9-C858-43CC-A1A7-607A77AB98F8}">
      <dgm:prSet/>
      <dgm:spPr/>
      <dgm:t>
        <a:bodyPr/>
        <a:lstStyle/>
        <a:p>
          <a:endParaRPr lang="ro-RO"/>
        </a:p>
      </dgm:t>
    </dgm:pt>
    <dgm:pt modelId="{64D4A1D6-25D1-464B-898B-B04E33CB6401}">
      <dgm:prSet phldrT="[Text]" custT="1"/>
      <dgm:spPr/>
      <dgm:t>
        <a:bodyPr/>
        <a:lstStyle/>
        <a:p>
          <a:r>
            <a:rPr lang="ro-RO" sz="2000" dirty="0" smtClean="0">
              <a:solidFill>
                <a:schemeClr val="tx1"/>
              </a:solidFill>
            </a:rPr>
            <a:t>Birourile Teritoriale sunt accesibile (mijloace de transport în comun, în zone centrale)</a:t>
          </a:r>
          <a:endParaRPr lang="ro-RO" sz="2000" dirty="0">
            <a:solidFill>
              <a:schemeClr val="tx1"/>
            </a:solidFill>
          </a:endParaRPr>
        </a:p>
      </dgm:t>
    </dgm:pt>
    <dgm:pt modelId="{FDF76DAD-8EB2-4D30-AF2D-E2E75FF3D3ED}" type="parTrans" cxnId="{F3987211-F278-4F8A-875D-D237EE2734FF}">
      <dgm:prSet/>
      <dgm:spPr/>
      <dgm:t>
        <a:bodyPr/>
        <a:lstStyle/>
        <a:p>
          <a:endParaRPr lang="ro-RO"/>
        </a:p>
      </dgm:t>
    </dgm:pt>
    <dgm:pt modelId="{057CE9CD-DDAF-4143-A8FF-3B9AF9B5911D}" type="sibTrans" cxnId="{F3987211-F278-4F8A-875D-D237EE2734FF}">
      <dgm:prSet/>
      <dgm:spPr/>
      <dgm:t>
        <a:bodyPr/>
        <a:lstStyle/>
        <a:p>
          <a:endParaRPr lang="ro-RO"/>
        </a:p>
      </dgm:t>
    </dgm:pt>
    <dgm:pt modelId="{F3CD16E2-6C9C-4026-8E31-AF5EDF0343E4}">
      <dgm:prSet phldrT="[Text]" custT="1"/>
      <dgm:spPr/>
      <dgm:t>
        <a:bodyPr/>
        <a:lstStyle/>
        <a:p>
          <a:r>
            <a:rPr lang="ro-RO" sz="2000" dirty="0" smtClean="0">
              <a:solidFill>
                <a:schemeClr val="tx1"/>
              </a:solidFill>
            </a:rPr>
            <a:t>Spațiul de funcționare asigură condițiile optime de funcționare*</a:t>
          </a:r>
          <a:endParaRPr lang="ro-RO" sz="2000" dirty="0">
            <a:solidFill>
              <a:schemeClr val="tx1"/>
            </a:solidFill>
          </a:endParaRPr>
        </a:p>
      </dgm:t>
    </dgm:pt>
    <dgm:pt modelId="{754CC9EA-B911-4E41-BC58-047E7A59C5A3}" type="parTrans" cxnId="{F29647B1-4D05-4840-AEB6-F0039115C77F}">
      <dgm:prSet/>
      <dgm:spPr/>
      <dgm:t>
        <a:bodyPr/>
        <a:lstStyle/>
        <a:p>
          <a:endParaRPr lang="ro-RO"/>
        </a:p>
      </dgm:t>
    </dgm:pt>
    <dgm:pt modelId="{E600E306-83B1-4275-8A43-3B1182867445}" type="sibTrans" cxnId="{F29647B1-4D05-4840-AEB6-F0039115C77F}">
      <dgm:prSet/>
      <dgm:spPr/>
      <dgm:t>
        <a:bodyPr/>
        <a:lstStyle/>
        <a:p>
          <a:endParaRPr lang="ro-RO"/>
        </a:p>
      </dgm:t>
    </dgm:pt>
    <dgm:pt modelId="{471D4AC3-7E62-474F-9091-D6EF6458A5F2}" type="pres">
      <dgm:prSet presAssocID="{5D6C227A-B087-4A95-9F9E-1366A542E0F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8117C3C-F54B-4FD5-9A9A-5CE7131A317B}" type="pres">
      <dgm:prSet presAssocID="{166DF03F-3A9F-4DE1-A508-2201EFC96CFA}" presName="parentLin" presStyleCnt="0"/>
      <dgm:spPr/>
    </dgm:pt>
    <dgm:pt modelId="{593CFA08-1E85-4790-826B-364E38255820}" type="pres">
      <dgm:prSet presAssocID="{166DF03F-3A9F-4DE1-A508-2201EFC96CFA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6521FFF5-8ACA-423F-961B-5B26C6C65369}" type="pres">
      <dgm:prSet presAssocID="{166DF03F-3A9F-4DE1-A508-2201EFC96CF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F4530FE6-C431-4C97-AA8A-E878E3DD79C5}" type="pres">
      <dgm:prSet presAssocID="{166DF03F-3A9F-4DE1-A508-2201EFC96CFA}" presName="negativeSpace" presStyleCnt="0"/>
      <dgm:spPr/>
    </dgm:pt>
    <dgm:pt modelId="{103F5945-144C-46C2-8B60-DD6B8796132C}" type="pres">
      <dgm:prSet presAssocID="{166DF03F-3A9F-4DE1-A508-2201EFC96CFA}" presName="childText" presStyleLbl="conFgAcc1" presStyleIdx="0" presStyleCnt="3" custLinFactNeighborX="135" custLinFactNeighborY="-11818">
        <dgm:presLayoutVars>
          <dgm:bulletEnabled val="1"/>
        </dgm:presLayoutVars>
      </dgm:prSet>
      <dgm:spPr/>
    </dgm:pt>
    <dgm:pt modelId="{7EF60BCD-AC21-483E-8C75-5AC381E78BD7}" type="pres">
      <dgm:prSet presAssocID="{E2E9CBFA-BFCC-489B-B9CA-C0DA0CE5A876}" presName="spaceBetweenRectangles" presStyleCnt="0"/>
      <dgm:spPr/>
    </dgm:pt>
    <dgm:pt modelId="{12DB56D1-3680-4087-A84C-96DE586CC86D}" type="pres">
      <dgm:prSet presAssocID="{64D4A1D6-25D1-464B-898B-B04E33CB6401}" presName="parentLin" presStyleCnt="0"/>
      <dgm:spPr/>
    </dgm:pt>
    <dgm:pt modelId="{4808D69D-6D79-4DE8-9E5C-7C8B03EDB274}" type="pres">
      <dgm:prSet presAssocID="{64D4A1D6-25D1-464B-898B-B04E33CB6401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94D9034A-5D88-4313-BAA1-885ADB485C8D}" type="pres">
      <dgm:prSet presAssocID="{64D4A1D6-25D1-464B-898B-B04E33CB640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BE96E921-DA4D-4E83-B7C7-47B0989F9C61}" type="pres">
      <dgm:prSet presAssocID="{64D4A1D6-25D1-464B-898B-B04E33CB6401}" presName="negativeSpace" presStyleCnt="0"/>
      <dgm:spPr/>
    </dgm:pt>
    <dgm:pt modelId="{BF9B2ACB-AEC2-4CF2-B6AE-09A26291E33F}" type="pres">
      <dgm:prSet presAssocID="{64D4A1D6-25D1-464B-898B-B04E33CB6401}" presName="childText" presStyleLbl="conFgAcc1" presStyleIdx="1" presStyleCnt="3" custLinFactNeighborX="0" custLinFactNeighborY="-6789">
        <dgm:presLayoutVars>
          <dgm:bulletEnabled val="1"/>
        </dgm:presLayoutVars>
      </dgm:prSet>
      <dgm:spPr/>
    </dgm:pt>
    <dgm:pt modelId="{E6AB6AE1-A97F-48DA-989D-00C2FB1EBACC}" type="pres">
      <dgm:prSet presAssocID="{057CE9CD-DDAF-4143-A8FF-3B9AF9B5911D}" presName="spaceBetweenRectangles" presStyleCnt="0"/>
      <dgm:spPr/>
    </dgm:pt>
    <dgm:pt modelId="{3FDFA127-D216-4335-91D4-6B8E534485ED}" type="pres">
      <dgm:prSet presAssocID="{F3CD16E2-6C9C-4026-8E31-AF5EDF0343E4}" presName="parentLin" presStyleCnt="0"/>
      <dgm:spPr/>
    </dgm:pt>
    <dgm:pt modelId="{2300FE9A-5C45-4127-B331-21496F30AF2B}" type="pres">
      <dgm:prSet presAssocID="{F3CD16E2-6C9C-4026-8E31-AF5EDF0343E4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1B4BFCD0-3EB9-4D2A-93A3-0D34A20A379A}" type="pres">
      <dgm:prSet presAssocID="{F3CD16E2-6C9C-4026-8E31-AF5EDF0343E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870A81B3-370F-4F3E-9D05-E363FF2302E9}" type="pres">
      <dgm:prSet presAssocID="{F3CD16E2-6C9C-4026-8E31-AF5EDF0343E4}" presName="negativeSpace" presStyleCnt="0"/>
      <dgm:spPr/>
    </dgm:pt>
    <dgm:pt modelId="{814D57D2-D1A4-4B4A-953C-55E679E27513}" type="pres">
      <dgm:prSet presAssocID="{F3CD16E2-6C9C-4026-8E31-AF5EDF0343E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6DCDF43-911E-5046-856D-1A1B3F68DB37}" type="presOf" srcId="{64D4A1D6-25D1-464B-898B-B04E33CB6401}" destId="{94D9034A-5D88-4313-BAA1-885ADB485C8D}" srcOrd="1" destOrd="0" presId="urn:microsoft.com/office/officeart/2005/8/layout/list1"/>
    <dgm:cxn modelId="{A165877D-BEEF-7947-8CDB-197D15E10665}" type="presOf" srcId="{5D6C227A-B087-4A95-9F9E-1366A542E0FF}" destId="{471D4AC3-7E62-474F-9091-D6EF6458A5F2}" srcOrd="0" destOrd="0" presId="urn:microsoft.com/office/officeart/2005/8/layout/list1"/>
    <dgm:cxn modelId="{251ACFC4-4739-D74B-947D-1B0370B3C2EC}" type="presOf" srcId="{F3CD16E2-6C9C-4026-8E31-AF5EDF0343E4}" destId="{1B4BFCD0-3EB9-4D2A-93A3-0D34A20A379A}" srcOrd="1" destOrd="0" presId="urn:microsoft.com/office/officeart/2005/8/layout/list1"/>
    <dgm:cxn modelId="{D6657624-04B9-4F45-BDBC-27F7AB47FD83}" type="presOf" srcId="{64D4A1D6-25D1-464B-898B-B04E33CB6401}" destId="{4808D69D-6D79-4DE8-9E5C-7C8B03EDB274}" srcOrd="0" destOrd="0" presId="urn:microsoft.com/office/officeart/2005/8/layout/list1"/>
    <dgm:cxn modelId="{717C75E6-6903-4A42-ADB0-BC826FE0FC61}" type="presOf" srcId="{166DF03F-3A9F-4DE1-A508-2201EFC96CFA}" destId="{6521FFF5-8ACA-423F-961B-5B26C6C65369}" srcOrd="1" destOrd="0" presId="urn:microsoft.com/office/officeart/2005/8/layout/list1"/>
    <dgm:cxn modelId="{C367DC34-0BF8-6F4E-B34D-4EB4951484C5}" type="presOf" srcId="{F3CD16E2-6C9C-4026-8E31-AF5EDF0343E4}" destId="{2300FE9A-5C45-4127-B331-21496F30AF2B}" srcOrd="0" destOrd="0" presId="urn:microsoft.com/office/officeart/2005/8/layout/list1"/>
    <dgm:cxn modelId="{F3987211-F278-4F8A-875D-D237EE2734FF}" srcId="{5D6C227A-B087-4A95-9F9E-1366A542E0FF}" destId="{64D4A1D6-25D1-464B-898B-B04E33CB6401}" srcOrd="1" destOrd="0" parTransId="{FDF76DAD-8EB2-4D30-AF2D-E2E75FF3D3ED}" sibTransId="{057CE9CD-DDAF-4143-A8FF-3B9AF9B5911D}"/>
    <dgm:cxn modelId="{F29647B1-4D05-4840-AEB6-F0039115C77F}" srcId="{5D6C227A-B087-4A95-9F9E-1366A542E0FF}" destId="{F3CD16E2-6C9C-4026-8E31-AF5EDF0343E4}" srcOrd="2" destOrd="0" parTransId="{754CC9EA-B911-4E41-BC58-047E7A59C5A3}" sibTransId="{E600E306-83B1-4275-8A43-3B1182867445}"/>
    <dgm:cxn modelId="{7500C0C9-C858-43CC-A1A7-607A77AB98F8}" srcId="{5D6C227A-B087-4A95-9F9E-1366A542E0FF}" destId="{166DF03F-3A9F-4DE1-A508-2201EFC96CFA}" srcOrd="0" destOrd="0" parTransId="{975E8BBE-E62B-41D7-99B5-F385A774221E}" sibTransId="{E2E9CBFA-BFCC-489B-B9CA-C0DA0CE5A876}"/>
    <dgm:cxn modelId="{7521F6C0-072D-F24B-A97B-EA02FB22C0F2}" type="presOf" srcId="{166DF03F-3A9F-4DE1-A508-2201EFC96CFA}" destId="{593CFA08-1E85-4790-826B-364E38255820}" srcOrd="0" destOrd="0" presId="urn:microsoft.com/office/officeart/2005/8/layout/list1"/>
    <dgm:cxn modelId="{B1DBCB52-4942-A748-8944-0CF46F94E8B1}" type="presParOf" srcId="{471D4AC3-7E62-474F-9091-D6EF6458A5F2}" destId="{E8117C3C-F54B-4FD5-9A9A-5CE7131A317B}" srcOrd="0" destOrd="0" presId="urn:microsoft.com/office/officeart/2005/8/layout/list1"/>
    <dgm:cxn modelId="{1772FF48-253B-8046-A0A3-7A9F49DE4002}" type="presParOf" srcId="{E8117C3C-F54B-4FD5-9A9A-5CE7131A317B}" destId="{593CFA08-1E85-4790-826B-364E38255820}" srcOrd="0" destOrd="0" presId="urn:microsoft.com/office/officeart/2005/8/layout/list1"/>
    <dgm:cxn modelId="{D69FD946-CE72-434D-926F-063D3DCF1622}" type="presParOf" srcId="{E8117C3C-F54B-4FD5-9A9A-5CE7131A317B}" destId="{6521FFF5-8ACA-423F-961B-5B26C6C65369}" srcOrd="1" destOrd="0" presId="urn:microsoft.com/office/officeart/2005/8/layout/list1"/>
    <dgm:cxn modelId="{20CA4B25-7995-FB49-8AC4-7BDA899ACE3D}" type="presParOf" srcId="{471D4AC3-7E62-474F-9091-D6EF6458A5F2}" destId="{F4530FE6-C431-4C97-AA8A-E878E3DD79C5}" srcOrd="1" destOrd="0" presId="urn:microsoft.com/office/officeart/2005/8/layout/list1"/>
    <dgm:cxn modelId="{5A4F0970-F0BB-B04E-A632-B4077462CE19}" type="presParOf" srcId="{471D4AC3-7E62-474F-9091-D6EF6458A5F2}" destId="{103F5945-144C-46C2-8B60-DD6B8796132C}" srcOrd="2" destOrd="0" presId="urn:microsoft.com/office/officeart/2005/8/layout/list1"/>
    <dgm:cxn modelId="{B2CB1B3D-5079-0848-BB8D-8106DBE49AA7}" type="presParOf" srcId="{471D4AC3-7E62-474F-9091-D6EF6458A5F2}" destId="{7EF60BCD-AC21-483E-8C75-5AC381E78BD7}" srcOrd="3" destOrd="0" presId="urn:microsoft.com/office/officeart/2005/8/layout/list1"/>
    <dgm:cxn modelId="{C57A5482-39F9-A54E-9781-18E6C3565420}" type="presParOf" srcId="{471D4AC3-7E62-474F-9091-D6EF6458A5F2}" destId="{12DB56D1-3680-4087-A84C-96DE586CC86D}" srcOrd="4" destOrd="0" presId="urn:microsoft.com/office/officeart/2005/8/layout/list1"/>
    <dgm:cxn modelId="{B3911A35-4126-744A-9A39-6DEAABAABD62}" type="presParOf" srcId="{12DB56D1-3680-4087-A84C-96DE586CC86D}" destId="{4808D69D-6D79-4DE8-9E5C-7C8B03EDB274}" srcOrd="0" destOrd="0" presId="urn:microsoft.com/office/officeart/2005/8/layout/list1"/>
    <dgm:cxn modelId="{5201B17C-A613-FD45-A587-52F397495D5C}" type="presParOf" srcId="{12DB56D1-3680-4087-A84C-96DE586CC86D}" destId="{94D9034A-5D88-4313-BAA1-885ADB485C8D}" srcOrd="1" destOrd="0" presId="urn:microsoft.com/office/officeart/2005/8/layout/list1"/>
    <dgm:cxn modelId="{64D26B58-2229-E447-B74A-A11B7C1903AE}" type="presParOf" srcId="{471D4AC3-7E62-474F-9091-D6EF6458A5F2}" destId="{BE96E921-DA4D-4E83-B7C7-47B0989F9C61}" srcOrd="5" destOrd="0" presId="urn:microsoft.com/office/officeart/2005/8/layout/list1"/>
    <dgm:cxn modelId="{CA6B00A8-74CB-784F-BBA6-AD3BEDBC0D12}" type="presParOf" srcId="{471D4AC3-7E62-474F-9091-D6EF6458A5F2}" destId="{BF9B2ACB-AEC2-4CF2-B6AE-09A26291E33F}" srcOrd="6" destOrd="0" presId="urn:microsoft.com/office/officeart/2005/8/layout/list1"/>
    <dgm:cxn modelId="{8D4C9A11-51EE-5241-BF39-50C2015C1B82}" type="presParOf" srcId="{471D4AC3-7E62-474F-9091-D6EF6458A5F2}" destId="{E6AB6AE1-A97F-48DA-989D-00C2FB1EBACC}" srcOrd="7" destOrd="0" presId="urn:microsoft.com/office/officeart/2005/8/layout/list1"/>
    <dgm:cxn modelId="{8F4800E0-14C1-6F40-B4C4-F0A919EC85A0}" type="presParOf" srcId="{471D4AC3-7E62-474F-9091-D6EF6458A5F2}" destId="{3FDFA127-D216-4335-91D4-6B8E534485ED}" srcOrd="8" destOrd="0" presId="urn:microsoft.com/office/officeart/2005/8/layout/list1"/>
    <dgm:cxn modelId="{042EB550-A02F-8D41-B369-A59DEBC99E64}" type="presParOf" srcId="{3FDFA127-D216-4335-91D4-6B8E534485ED}" destId="{2300FE9A-5C45-4127-B331-21496F30AF2B}" srcOrd="0" destOrd="0" presId="urn:microsoft.com/office/officeart/2005/8/layout/list1"/>
    <dgm:cxn modelId="{1699F17F-57C3-0843-BE1D-982575266283}" type="presParOf" srcId="{3FDFA127-D216-4335-91D4-6B8E534485ED}" destId="{1B4BFCD0-3EB9-4D2A-93A3-0D34A20A379A}" srcOrd="1" destOrd="0" presId="urn:microsoft.com/office/officeart/2005/8/layout/list1"/>
    <dgm:cxn modelId="{8637C151-8A4B-154F-88BF-2DF6842ABE63}" type="presParOf" srcId="{471D4AC3-7E62-474F-9091-D6EF6458A5F2}" destId="{870A81B3-370F-4F3E-9D05-E363FF2302E9}" srcOrd="9" destOrd="0" presId="urn:microsoft.com/office/officeart/2005/8/layout/list1"/>
    <dgm:cxn modelId="{61B93097-E95D-D544-B86A-433E51F00113}" type="presParOf" srcId="{471D4AC3-7E62-474F-9091-D6EF6458A5F2}" destId="{814D57D2-D1A4-4B4A-953C-55E679E2751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6C227A-B087-4A95-9F9E-1366A542E0F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o-RO"/>
        </a:p>
      </dgm:t>
    </dgm:pt>
    <dgm:pt modelId="{166DF03F-3A9F-4DE1-A508-2201EFC96CFA}">
      <dgm:prSet phldrT="[Text]" custT="1"/>
      <dgm:spPr/>
      <dgm:t>
        <a:bodyPr/>
        <a:lstStyle/>
        <a:p>
          <a:r>
            <a:rPr lang="ro-RO" sz="2000" dirty="0" smtClean="0">
              <a:solidFill>
                <a:schemeClr val="tx1"/>
              </a:solidFill>
            </a:rPr>
            <a:t>Programul permite majorității cetățenilor să acceseze această instituție. Nu trebuie modificat</a:t>
          </a:r>
          <a:endParaRPr lang="ro-RO" sz="2000" dirty="0">
            <a:solidFill>
              <a:schemeClr val="tx1"/>
            </a:solidFill>
          </a:endParaRPr>
        </a:p>
      </dgm:t>
    </dgm:pt>
    <dgm:pt modelId="{975E8BBE-E62B-41D7-99B5-F385A774221E}" type="parTrans" cxnId="{7500C0C9-C858-43CC-A1A7-607A77AB98F8}">
      <dgm:prSet/>
      <dgm:spPr/>
      <dgm:t>
        <a:bodyPr/>
        <a:lstStyle/>
        <a:p>
          <a:endParaRPr lang="ro-RO"/>
        </a:p>
      </dgm:t>
    </dgm:pt>
    <dgm:pt modelId="{E2E9CBFA-BFCC-489B-B9CA-C0DA0CE5A876}" type="sibTrans" cxnId="{7500C0C9-C858-43CC-A1A7-607A77AB98F8}">
      <dgm:prSet/>
      <dgm:spPr/>
      <dgm:t>
        <a:bodyPr/>
        <a:lstStyle/>
        <a:p>
          <a:endParaRPr lang="ro-RO"/>
        </a:p>
      </dgm:t>
    </dgm:pt>
    <dgm:pt modelId="{64D4A1D6-25D1-464B-898B-B04E33CB6401}">
      <dgm:prSet phldrT="[Text]" custT="1"/>
      <dgm:spPr/>
      <dgm:t>
        <a:bodyPr/>
        <a:lstStyle/>
        <a:p>
          <a:r>
            <a:rPr lang="ro-RO" sz="2000" dirty="0" smtClean="0">
              <a:solidFill>
                <a:schemeClr val="tx1"/>
              </a:solidFill>
            </a:rPr>
            <a:t>Birourile Teritoriale sunt accesibile (mijloace de transport în comun, în zone centrale)</a:t>
          </a:r>
          <a:endParaRPr lang="ro-RO" sz="2000" dirty="0">
            <a:solidFill>
              <a:schemeClr val="tx1"/>
            </a:solidFill>
          </a:endParaRPr>
        </a:p>
      </dgm:t>
    </dgm:pt>
    <dgm:pt modelId="{FDF76DAD-8EB2-4D30-AF2D-E2E75FF3D3ED}" type="parTrans" cxnId="{F3987211-F278-4F8A-875D-D237EE2734FF}">
      <dgm:prSet/>
      <dgm:spPr/>
      <dgm:t>
        <a:bodyPr/>
        <a:lstStyle/>
        <a:p>
          <a:endParaRPr lang="ro-RO"/>
        </a:p>
      </dgm:t>
    </dgm:pt>
    <dgm:pt modelId="{057CE9CD-DDAF-4143-A8FF-3B9AF9B5911D}" type="sibTrans" cxnId="{F3987211-F278-4F8A-875D-D237EE2734FF}">
      <dgm:prSet/>
      <dgm:spPr/>
      <dgm:t>
        <a:bodyPr/>
        <a:lstStyle/>
        <a:p>
          <a:endParaRPr lang="ro-RO"/>
        </a:p>
      </dgm:t>
    </dgm:pt>
    <dgm:pt modelId="{F3CD16E2-6C9C-4026-8E31-AF5EDF0343E4}">
      <dgm:prSet phldrT="[Text]" custT="1"/>
      <dgm:spPr/>
      <dgm:t>
        <a:bodyPr/>
        <a:lstStyle/>
        <a:p>
          <a:r>
            <a:rPr lang="ro-RO" sz="2000" dirty="0" smtClean="0">
              <a:solidFill>
                <a:schemeClr val="tx1"/>
              </a:solidFill>
            </a:rPr>
            <a:t>Procedura de soluționare a solicitărilor este simplă (82%)</a:t>
          </a:r>
          <a:endParaRPr lang="ro-RO" sz="2000" dirty="0">
            <a:solidFill>
              <a:schemeClr val="tx1"/>
            </a:solidFill>
          </a:endParaRPr>
        </a:p>
      </dgm:t>
    </dgm:pt>
    <dgm:pt modelId="{754CC9EA-B911-4E41-BC58-047E7A59C5A3}" type="parTrans" cxnId="{F29647B1-4D05-4840-AEB6-F0039115C77F}">
      <dgm:prSet/>
      <dgm:spPr/>
      <dgm:t>
        <a:bodyPr/>
        <a:lstStyle/>
        <a:p>
          <a:endParaRPr lang="ro-RO"/>
        </a:p>
      </dgm:t>
    </dgm:pt>
    <dgm:pt modelId="{E600E306-83B1-4275-8A43-3B1182867445}" type="sibTrans" cxnId="{F29647B1-4D05-4840-AEB6-F0039115C77F}">
      <dgm:prSet/>
      <dgm:spPr/>
      <dgm:t>
        <a:bodyPr/>
        <a:lstStyle/>
        <a:p>
          <a:endParaRPr lang="ro-RO"/>
        </a:p>
      </dgm:t>
    </dgm:pt>
    <dgm:pt modelId="{471D4AC3-7E62-474F-9091-D6EF6458A5F2}" type="pres">
      <dgm:prSet presAssocID="{5D6C227A-B087-4A95-9F9E-1366A542E0F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8117C3C-F54B-4FD5-9A9A-5CE7131A317B}" type="pres">
      <dgm:prSet presAssocID="{166DF03F-3A9F-4DE1-A508-2201EFC96CFA}" presName="parentLin" presStyleCnt="0"/>
      <dgm:spPr/>
    </dgm:pt>
    <dgm:pt modelId="{593CFA08-1E85-4790-826B-364E38255820}" type="pres">
      <dgm:prSet presAssocID="{166DF03F-3A9F-4DE1-A508-2201EFC96CFA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6521FFF5-8ACA-423F-961B-5B26C6C65369}" type="pres">
      <dgm:prSet presAssocID="{166DF03F-3A9F-4DE1-A508-2201EFC96CF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F4530FE6-C431-4C97-AA8A-E878E3DD79C5}" type="pres">
      <dgm:prSet presAssocID="{166DF03F-3A9F-4DE1-A508-2201EFC96CFA}" presName="negativeSpace" presStyleCnt="0"/>
      <dgm:spPr/>
    </dgm:pt>
    <dgm:pt modelId="{103F5945-144C-46C2-8B60-DD6B8796132C}" type="pres">
      <dgm:prSet presAssocID="{166DF03F-3A9F-4DE1-A508-2201EFC96CFA}" presName="childText" presStyleLbl="conFgAcc1" presStyleIdx="0" presStyleCnt="3" custLinFactNeighborX="135" custLinFactNeighborY="-11818">
        <dgm:presLayoutVars>
          <dgm:bulletEnabled val="1"/>
        </dgm:presLayoutVars>
      </dgm:prSet>
      <dgm:spPr/>
    </dgm:pt>
    <dgm:pt modelId="{7EF60BCD-AC21-483E-8C75-5AC381E78BD7}" type="pres">
      <dgm:prSet presAssocID="{E2E9CBFA-BFCC-489B-B9CA-C0DA0CE5A876}" presName="spaceBetweenRectangles" presStyleCnt="0"/>
      <dgm:spPr/>
    </dgm:pt>
    <dgm:pt modelId="{12DB56D1-3680-4087-A84C-96DE586CC86D}" type="pres">
      <dgm:prSet presAssocID="{64D4A1D6-25D1-464B-898B-B04E33CB6401}" presName="parentLin" presStyleCnt="0"/>
      <dgm:spPr/>
    </dgm:pt>
    <dgm:pt modelId="{4808D69D-6D79-4DE8-9E5C-7C8B03EDB274}" type="pres">
      <dgm:prSet presAssocID="{64D4A1D6-25D1-464B-898B-B04E33CB6401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94D9034A-5D88-4313-BAA1-885ADB485C8D}" type="pres">
      <dgm:prSet presAssocID="{64D4A1D6-25D1-464B-898B-B04E33CB640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BE96E921-DA4D-4E83-B7C7-47B0989F9C61}" type="pres">
      <dgm:prSet presAssocID="{64D4A1D6-25D1-464B-898B-B04E33CB6401}" presName="negativeSpace" presStyleCnt="0"/>
      <dgm:spPr/>
    </dgm:pt>
    <dgm:pt modelId="{BF9B2ACB-AEC2-4CF2-B6AE-09A26291E33F}" type="pres">
      <dgm:prSet presAssocID="{64D4A1D6-25D1-464B-898B-B04E33CB6401}" presName="childText" presStyleLbl="conFgAcc1" presStyleIdx="1" presStyleCnt="3" custLinFactNeighborX="0" custLinFactNeighborY="-6789">
        <dgm:presLayoutVars>
          <dgm:bulletEnabled val="1"/>
        </dgm:presLayoutVars>
      </dgm:prSet>
      <dgm:spPr/>
    </dgm:pt>
    <dgm:pt modelId="{E6AB6AE1-A97F-48DA-989D-00C2FB1EBACC}" type="pres">
      <dgm:prSet presAssocID="{057CE9CD-DDAF-4143-A8FF-3B9AF9B5911D}" presName="spaceBetweenRectangles" presStyleCnt="0"/>
      <dgm:spPr/>
    </dgm:pt>
    <dgm:pt modelId="{3FDFA127-D216-4335-91D4-6B8E534485ED}" type="pres">
      <dgm:prSet presAssocID="{F3CD16E2-6C9C-4026-8E31-AF5EDF0343E4}" presName="parentLin" presStyleCnt="0"/>
      <dgm:spPr/>
    </dgm:pt>
    <dgm:pt modelId="{2300FE9A-5C45-4127-B331-21496F30AF2B}" type="pres">
      <dgm:prSet presAssocID="{F3CD16E2-6C9C-4026-8E31-AF5EDF0343E4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1B4BFCD0-3EB9-4D2A-93A3-0D34A20A379A}" type="pres">
      <dgm:prSet presAssocID="{F3CD16E2-6C9C-4026-8E31-AF5EDF0343E4}" presName="parentText" presStyleLbl="node1" presStyleIdx="2" presStyleCnt="3" custLinFactNeighborX="3472">
        <dgm:presLayoutVars>
          <dgm:chMax val="0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870A81B3-370F-4F3E-9D05-E363FF2302E9}" type="pres">
      <dgm:prSet presAssocID="{F3CD16E2-6C9C-4026-8E31-AF5EDF0343E4}" presName="negativeSpace" presStyleCnt="0"/>
      <dgm:spPr/>
    </dgm:pt>
    <dgm:pt modelId="{814D57D2-D1A4-4B4A-953C-55E679E27513}" type="pres">
      <dgm:prSet presAssocID="{F3CD16E2-6C9C-4026-8E31-AF5EDF0343E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96D05CC-0D8F-444C-AE59-6ED39D9CFDBB}" type="presOf" srcId="{F3CD16E2-6C9C-4026-8E31-AF5EDF0343E4}" destId="{1B4BFCD0-3EB9-4D2A-93A3-0D34A20A379A}" srcOrd="1" destOrd="0" presId="urn:microsoft.com/office/officeart/2005/8/layout/list1"/>
    <dgm:cxn modelId="{9BFE46D9-8475-2D44-9B86-1C614F215F89}" type="presOf" srcId="{64D4A1D6-25D1-464B-898B-B04E33CB6401}" destId="{94D9034A-5D88-4313-BAA1-885ADB485C8D}" srcOrd="1" destOrd="0" presId="urn:microsoft.com/office/officeart/2005/8/layout/list1"/>
    <dgm:cxn modelId="{B4B0D236-DDA0-A74A-8ECC-D37D2AEBF6DA}" type="presOf" srcId="{64D4A1D6-25D1-464B-898B-B04E33CB6401}" destId="{4808D69D-6D79-4DE8-9E5C-7C8B03EDB274}" srcOrd="0" destOrd="0" presId="urn:microsoft.com/office/officeart/2005/8/layout/list1"/>
    <dgm:cxn modelId="{3233E8D2-0E86-6F4F-A306-F4F1D37409FD}" type="presOf" srcId="{166DF03F-3A9F-4DE1-A508-2201EFC96CFA}" destId="{6521FFF5-8ACA-423F-961B-5B26C6C65369}" srcOrd="1" destOrd="0" presId="urn:microsoft.com/office/officeart/2005/8/layout/list1"/>
    <dgm:cxn modelId="{876B68CD-4D44-134E-A7FF-239E0C650567}" type="presOf" srcId="{F3CD16E2-6C9C-4026-8E31-AF5EDF0343E4}" destId="{2300FE9A-5C45-4127-B331-21496F30AF2B}" srcOrd="0" destOrd="0" presId="urn:microsoft.com/office/officeart/2005/8/layout/list1"/>
    <dgm:cxn modelId="{F3987211-F278-4F8A-875D-D237EE2734FF}" srcId="{5D6C227A-B087-4A95-9F9E-1366A542E0FF}" destId="{64D4A1D6-25D1-464B-898B-B04E33CB6401}" srcOrd="1" destOrd="0" parTransId="{FDF76DAD-8EB2-4D30-AF2D-E2E75FF3D3ED}" sibTransId="{057CE9CD-DDAF-4143-A8FF-3B9AF9B5911D}"/>
    <dgm:cxn modelId="{F29647B1-4D05-4840-AEB6-F0039115C77F}" srcId="{5D6C227A-B087-4A95-9F9E-1366A542E0FF}" destId="{F3CD16E2-6C9C-4026-8E31-AF5EDF0343E4}" srcOrd="2" destOrd="0" parTransId="{754CC9EA-B911-4E41-BC58-047E7A59C5A3}" sibTransId="{E600E306-83B1-4275-8A43-3B1182867445}"/>
    <dgm:cxn modelId="{7500C0C9-C858-43CC-A1A7-607A77AB98F8}" srcId="{5D6C227A-B087-4A95-9F9E-1366A542E0FF}" destId="{166DF03F-3A9F-4DE1-A508-2201EFC96CFA}" srcOrd="0" destOrd="0" parTransId="{975E8BBE-E62B-41D7-99B5-F385A774221E}" sibTransId="{E2E9CBFA-BFCC-489B-B9CA-C0DA0CE5A876}"/>
    <dgm:cxn modelId="{3E59C998-6A62-0A48-9BD8-60CEDEEBB2D3}" type="presOf" srcId="{166DF03F-3A9F-4DE1-A508-2201EFC96CFA}" destId="{593CFA08-1E85-4790-826B-364E38255820}" srcOrd="0" destOrd="0" presId="urn:microsoft.com/office/officeart/2005/8/layout/list1"/>
    <dgm:cxn modelId="{B9C3D316-ABD1-304B-B5D8-45A135220639}" type="presOf" srcId="{5D6C227A-B087-4A95-9F9E-1366A542E0FF}" destId="{471D4AC3-7E62-474F-9091-D6EF6458A5F2}" srcOrd="0" destOrd="0" presId="urn:microsoft.com/office/officeart/2005/8/layout/list1"/>
    <dgm:cxn modelId="{95BC2013-CB73-1849-AE88-161708C11FC3}" type="presParOf" srcId="{471D4AC3-7E62-474F-9091-D6EF6458A5F2}" destId="{E8117C3C-F54B-4FD5-9A9A-5CE7131A317B}" srcOrd="0" destOrd="0" presId="urn:microsoft.com/office/officeart/2005/8/layout/list1"/>
    <dgm:cxn modelId="{927ED7AE-AE5F-524D-AFBF-D968E07D4542}" type="presParOf" srcId="{E8117C3C-F54B-4FD5-9A9A-5CE7131A317B}" destId="{593CFA08-1E85-4790-826B-364E38255820}" srcOrd="0" destOrd="0" presId="urn:microsoft.com/office/officeart/2005/8/layout/list1"/>
    <dgm:cxn modelId="{AA0DC4AF-671C-324D-96E3-0D399323E853}" type="presParOf" srcId="{E8117C3C-F54B-4FD5-9A9A-5CE7131A317B}" destId="{6521FFF5-8ACA-423F-961B-5B26C6C65369}" srcOrd="1" destOrd="0" presId="urn:microsoft.com/office/officeart/2005/8/layout/list1"/>
    <dgm:cxn modelId="{DA0BC921-0E19-0549-B092-2E63D9C2E8F5}" type="presParOf" srcId="{471D4AC3-7E62-474F-9091-D6EF6458A5F2}" destId="{F4530FE6-C431-4C97-AA8A-E878E3DD79C5}" srcOrd="1" destOrd="0" presId="urn:microsoft.com/office/officeart/2005/8/layout/list1"/>
    <dgm:cxn modelId="{3DB1F910-F901-0846-B132-155AE5250D23}" type="presParOf" srcId="{471D4AC3-7E62-474F-9091-D6EF6458A5F2}" destId="{103F5945-144C-46C2-8B60-DD6B8796132C}" srcOrd="2" destOrd="0" presId="urn:microsoft.com/office/officeart/2005/8/layout/list1"/>
    <dgm:cxn modelId="{D5F6ADED-72D5-614A-A15E-728A84373173}" type="presParOf" srcId="{471D4AC3-7E62-474F-9091-D6EF6458A5F2}" destId="{7EF60BCD-AC21-483E-8C75-5AC381E78BD7}" srcOrd="3" destOrd="0" presId="urn:microsoft.com/office/officeart/2005/8/layout/list1"/>
    <dgm:cxn modelId="{D98E28F6-E9DD-3741-8CBF-E906AD2D8C5F}" type="presParOf" srcId="{471D4AC3-7E62-474F-9091-D6EF6458A5F2}" destId="{12DB56D1-3680-4087-A84C-96DE586CC86D}" srcOrd="4" destOrd="0" presId="urn:microsoft.com/office/officeart/2005/8/layout/list1"/>
    <dgm:cxn modelId="{B2C13185-2BDB-4E43-BF6C-55BB2CC51864}" type="presParOf" srcId="{12DB56D1-3680-4087-A84C-96DE586CC86D}" destId="{4808D69D-6D79-4DE8-9E5C-7C8B03EDB274}" srcOrd="0" destOrd="0" presId="urn:microsoft.com/office/officeart/2005/8/layout/list1"/>
    <dgm:cxn modelId="{8E25BAEF-9B23-2B41-ABC7-3ECF688FE3E9}" type="presParOf" srcId="{12DB56D1-3680-4087-A84C-96DE586CC86D}" destId="{94D9034A-5D88-4313-BAA1-885ADB485C8D}" srcOrd="1" destOrd="0" presId="urn:microsoft.com/office/officeart/2005/8/layout/list1"/>
    <dgm:cxn modelId="{BCA683F9-D435-7C4F-8E9B-0C06BF04637E}" type="presParOf" srcId="{471D4AC3-7E62-474F-9091-D6EF6458A5F2}" destId="{BE96E921-DA4D-4E83-B7C7-47B0989F9C61}" srcOrd="5" destOrd="0" presId="urn:microsoft.com/office/officeart/2005/8/layout/list1"/>
    <dgm:cxn modelId="{4EF83FFB-E060-6D40-B5AE-172F6F63973B}" type="presParOf" srcId="{471D4AC3-7E62-474F-9091-D6EF6458A5F2}" destId="{BF9B2ACB-AEC2-4CF2-B6AE-09A26291E33F}" srcOrd="6" destOrd="0" presId="urn:microsoft.com/office/officeart/2005/8/layout/list1"/>
    <dgm:cxn modelId="{2D6631C9-3A1D-5545-A51C-3FE2A4ED4F3A}" type="presParOf" srcId="{471D4AC3-7E62-474F-9091-D6EF6458A5F2}" destId="{E6AB6AE1-A97F-48DA-989D-00C2FB1EBACC}" srcOrd="7" destOrd="0" presId="urn:microsoft.com/office/officeart/2005/8/layout/list1"/>
    <dgm:cxn modelId="{CC61E5FC-125A-414F-A472-61CB1EB12A8E}" type="presParOf" srcId="{471D4AC3-7E62-474F-9091-D6EF6458A5F2}" destId="{3FDFA127-D216-4335-91D4-6B8E534485ED}" srcOrd="8" destOrd="0" presId="urn:microsoft.com/office/officeart/2005/8/layout/list1"/>
    <dgm:cxn modelId="{30BC7107-B86B-B244-ADF4-E3E9431C51A5}" type="presParOf" srcId="{3FDFA127-D216-4335-91D4-6B8E534485ED}" destId="{2300FE9A-5C45-4127-B331-21496F30AF2B}" srcOrd="0" destOrd="0" presId="urn:microsoft.com/office/officeart/2005/8/layout/list1"/>
    <dgm:cxn modelId="{5E54155E-632B-484A-85A5-C2FFF342E1DC}" type="presParOf" srcId="{3FDFA127-D216-4335-91D4-6B8E534485ED}" destId="{1B4BFCD0-3EB9-4D2A-93A3-0D34A20A379A}" srcOrd="1" destOrd="0" presId="urn:microsoft.com/office/officeart/2005/8/layout/list1"/>
    <dgm:cxn modelId="{BA30AEED-1ADF-7A49-94BA-7FD582C957CC}" type="presParOf" srcId="{471D4AC3-7E62-474F-9091-D6EF6458A5F2}" destId="{870A81B3-370F-4F3E-9D05-E363FF2302E9}" srcOrd="9" destOrd="0" presId="urn:microsoft.com/office/officeart/2005/8/layout/list1"/>
    <dgm:cxn modelId="{39171054-24D1-C444-B1C9-CE1D3BBF7AE2}" type="presParOf" srcId="{471D4AC3-7E62-474F-9091-D6EF6458A5F2}" destId="{814D57D2-D1A4-4B4A-953C-55E679E2751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F5945-144C-46C2-8B60-DD6B8796132C}">
      <dsp:nvSpPr>
        <dsp:cNvPr id="0" name=""/>
        <dsp:cNvSpPr/>
      </dsp:nvSpPr>
      <dsp:spPr>
        <a:xfrm>
          <a:off x="0" y="449798"/>
          <a:ext cx="1219200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21FFF5-8ACA-423F-961B-5B26C6C65369}">
      <dsp:nvSpPr>
        <dsp:cNvPr id="0" name=""/>
        <dsp:cNvSpPr/>
      </dsp:nvSpPr>
      <dsp:spPr>
        <a:xfrm>
          <a:off x="609600" y="40265"/>
          <a:ext cx="8534400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000" kern="1200" dirty="0" smtClean="0">
              <a:solidFill>
                <a:schemeClr val="tx1"/>
              </a:solidFill>
            </a:rPr>
            <a:t>Programul permite majorității cetățenilor să acceseze această instituție. Nu trebuie modificat</a:t>
          </a:r>
          <a:endParaRPr lang="ro-RO" sz="2000" kern="1200" dirty="0">
            <a:solidFill>
              <a:schemeClr val="tx1"/>
            </a:solidFill>
          </a:endParaRPr>
        </a:p>
      </dsp:txBody>
      <dsp:txXfrm>
        <a:off x="651390" y="82055"/>
        <a:ext cx="8450820" cy="772500"/>
      </dsp:txXfrm>
    </dsp:sp>
    <dsp:sp modelId="{BF9B2ACB-AEC2-4CF2-B6AE-09A26291E33F}">
      <dsp:nvSpPr>
        <dsp:cNvPr id="0" name=""/>
        <dsp:cNvSpPr/>
      </dsp:nvSpPr>
      <dsp:spPr>
        <a:xfrm>
          <a:off x="0" y="1773113"/>
          <a:ext cx="1219200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D9034A-5D88-4313-BAA1-885ADB485C8D}">
      <dsp:nvSpPr>
        <dsp:cNvPr id="0" name=""/>
        <dsp:cNvSpPr/>
      </dsp:nvSpPr>
      <dsp:spPr>
        <a:xfrm>
          <a:off x="609600" y="1355705"/>
          <a:ext cx="8534400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000" kern="1200" dirty="0" smtClean="0">
              <a:solidFill>
                <a:schemeClr val="tx1"/>
              </a:solidFill>
            </a:rPr>
            <a:t>Birourile Teritoriale sunt accesibile (mijloace de transport în comun, în zone centrale)</a:t>
          </a:r>
          <a:endParaRPr lang="ro-RO" sz="2000" kern="1200" dirty="0">
            <a:solidFill>
              <a:schemeClr val="tx1"/>
            </a:solidFill>
          </a:endParaRPr>
        </a:p>
      </dsp:txBody>
      <dsp:txXfrm>
        <a:off x="651390" y="1397495"/>
        <a:ext cx="8450820" cy="772500"/>
      </dsp:txXfrm>
    </dsp:sp>
    <dsp:sp modelId="{814D57D2-D1A4-4B4A-953C-55E679E27513}">
      <dsp:nvSpPr>
        <dsp:cNvPr id="0" name=""/>
        <dsp:cNvSpPr/>
      </dsp:nvSpPr>
      <dsp:spPr>
        <a:xfrm>
          <a:off x="0" y="3099185"/>
          <a:ext cx="1219200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4BFCD0-3EB9-4D2A-93A3-0D34A20A379A}">
      <dsp:nvSpPr>
        <dsp:cNvPr id="0" name=""/>
        <dsp:cNvSpPr/>
      </dsp:nvSpPr>
      <dsp:spPr>
        <a:xfrm>
          <a:off x="609600" y="2671145"/>
          <a:ext cx="8534400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000" kern="1200" dirty="0" smtClean="0">
              <a:solidFill>
                <a:schemeClr val="tx1"/>
              </a:solidFill>
            </a:rPr>
            <a:t>Spațiul de funcționare asigură condițiile optime de funcționare*</a:t>
          </a:r>
          <a:endParaRPr lang="ro-RO" sz="2000" kern="1200" dirty="0">
            <a:solidFill>
              <a:schemeClr val="tx1"/>
            </a:solidFill>
          </a:endParaRPr>
        </a:p>
      </dsp:txBody>
      <dsp:txXfrm>
        <a:off x="651390" y="2712935"/>
        <a:ext cx="8450820" cy="772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F5945-144C-46C2-8B60-DD6B8796132C}">
      <dsp:nvSpPr>
        <dsp:cNvPr id="0" name=""/>
        <dsp:cNvSpPr/>
      </dsp:nvSpPr>
      <dsp:spPr>
        <a:xfrm>
          <a:off x="0" y="449798"/>
          <a:ext cx="1219200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21FFF5-8ACA-423F-961B-5B26C6C65369}">
      <dsp:nvSpPr>
        <dsp:cNvPr id="0" name=""/>
        <dsp:cNvSpPr/>
      </dsp:nvSpPr>
      <dsp:spPr>
        <a:xfrm>
          <a:off x="609600" y="40265"/>
          <a:ext cx="8534400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000" kern="1200" dirty="0" smtClean="0">
              <a:solidFill>
                <a:schemeClr val="tx1"/>
              </a:solidFill>
            </a:rPr>
            <a:t>Programul permite majorității cetățenilor să acceseze această instituție. Nu trebuie modificat</a:t>
          </a:r>
          <a:endParaRPr lang="ro-RO" sz="2000" kern="1200" dirty="0">
            <a:solidFill>
              <a:schemeClr val="tx1"/>
            </a:solidFill>
          </a:endParaRPr>
        </a:p>
      </dsp:txBody>
      <dsp:txXfrm>
        <a:off x="651390" y="82055"/>
        <a:ext cx="8450820" cy="772500"/>
      </dsp:txXfrm>
    </dsp:sp>
    <dsp:sp modelId="{BF9B2ACB-AEC2-4CF2-B6AE-09A26291E33F}">
      <dsp:nvSpPr>
        <dsp:cNvPr id="0" name=""/>
        <dsp:cNvSpPr/>
      </dsp:nvSpPr>
      <dsp:spPr>
        <a:xfrm>
          <a:off x="0" y="1773113"/>
          <a:ext cx="1219200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D9034A-5D88-4313-BAA1-885ADB485C8D}">
      <dsp:nvSpPr>
        <dsp:cNvPr id="0" name=""/>
        <dsp:cNvSpPr/>
      </dsp:nvSpPr>
      <dsp:spPr>
        <a:xfrm>
          <a:off x="609600" y="1355705"/>
          <a:ext cx="8534400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000" kern="1200" dirty="0" smtClean="0">
              <a:solidFill>
                <a:schemeClr val="tx1"/>
              </a:solidFill>
            </a:rPr>
            <a:t>Birourile Teritoriale sunt accesibile (mijloace de transport în comun, în zone centrale)</a:t>
          </a:r>
          <a:endParaRPr lang="ro-RO" sz="2000" kern="1200" dirty="0">
            <a:solidFill>
              <a:schemeClr val="tx1"/>
            </a:solidFill>
          </a:endParaRPr>
        </a:p>
      </dsp:txBody>
      <dsp:txXfrm>
        <a:off x="651390" y="1397495"/>
        <a:ext cx="8450820" cy="772500"/>
      </dsp:txXfrm>
    </dsp:sp>
    <dsp:sp modelId="{814D57D2-D1A4-4B4A-953C-55E679E27513}">
      <dsp:nvSpPr>
        <dsp:cNvPr id="0" name=""/>
        <dsp:cNvSpPr/>
      </dsp:nvSpPr>
      <dsp:spPr>
        <a:xfrm>
          <a:off x="0" y="3099185"/>
          <a:ext cx="1219200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4BFCD0-3EB9-4D2A-93A3-0D34A20A379A}">
      <dsp:nvSpPr>
        <dsp:cNvPr id="0" name=""/>
        <dsp:cNvSpPr/>
      </dsp:nvSpPr>
      <dsp:spPr>
        <a:xfrm>
          <a:off x="630765" y="2671145"/>
          <a:ext cx="8534400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000" kern="1200" dirty="0" smtClean="0">
              <a:solidFill>
                <a:schemeClr val="tx1"/>
              </a:solidFill>
            </a:rPr>
            <a:t>Procedura de soluționare a solicitărilor este simplă (82%)</a:t>
          </a:r>
          <a:endParaRPr lang="ro-RO" sz="2000" kern="1200" dirty="0">
            <a:solidFill>
              <a:schemeClr val="tx1"/>
            </a:solidFill>
          </a:endParaRPr>
        </a:p>
      </dsp:txBody>
      <dsp:txXfrm>
        <a:off x="672555" y="2712935"/>
        <a:ext cx="8450820" cy="772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446486-7997-4533-B673-F7AF6189D8AA}" type="datetimeFigureOut">
              <a:rPr lang="ro-RO" smtClean="0"/>
              <a:t>17/12/15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CDB3B4-D367-4C0F-980D-3ABB95DC506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76769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DB3B4-D367-4C0F-980D-3ABB95DC5060}" type="slidenum">
              <a:rPr lang="ro-RO" smtClean="0"/>
              <a:t>11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86411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DB3B4-D367-4C0F-980D-3ABB95DC5060}" type="slidenum">
              <a:rPr lang="ro-RO" smtClean="0"/>
              <a:t>19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86411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1E700B27-DE4C-4B9E-BB11-B9027034A00F}" type="datetimeFigureOut">
              <a:rPr lang="en-US" dirty="0"/>
              <a:pPr/>
              <a:t>17/12/15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4739-9812-4A9F-890D-2AD6BA5F6EE8}" type="datetimeFigureOut">
              <a:rPr lang="en-US" dirty="0"/>
              <a:t>17/12/15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5AC5-A3F8-44AA-BA8F-596CDCC976D3}" type="datetimeFigureOut">
              <a:rPr lang="en-US" dirty="0"/>
              <a:t>17/12/15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183-A821-4095-A363-9EC968635539}" type="datetimeFigureOut">
              <a:rPr lang="en-US" dirty="0"/>
              <a:t>17/12/15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01B4-0AA5-45E6-B2E6-5FA4078AEBCF}" type="datetimeFigureOut">
              <a:rPr lang="en-US" dirty="0"/>
              <a:t>17/12/15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335C-0450-40D7-8612-B3203BED4F28}" type="datetimeFigureOut">
              <a:rPr lang="en-US" dirty="0"/>
              <a:t>17/12/15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6A105-2A1C-4284-B4EA-07CF89B1A393}" type="datetimeFigureOut">
              <a:rPr lang="en-US" dirty="0"/>
              <a:t>17/12/15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609-F3F2-45E6-BD6A-E03A8C86C1AE}" type="datetimeFigureOut">
              <a:rPr lang="en-US" dirty="0"/>
              <a:t>17/12/15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AD68-089C-4467-A8F3-EA2BBCA6B44E}" type="datetimeFigureOut">
              <a:rPr lang="en-US" dirty="0"/>
              <a:t>17/12/15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1FCE-E4BB-4680-8E50-3C0E348D2609}" type="datetimeFigureOut">
              <a:rPr lang="en-US" dirty="0"/>
              <a:t>17/12/15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073D-A903-47F8-8D16-77642FB0DF1F}" type="datetimeFigureOut">
              <a:rPr lang="en-US" dirty="0"/>
              <a:t>17/12/15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FA40-626B-4CA1-85D0-7A9016E395BA}" type="datetimeFigureOut">
              <a:rPr lang="en-US" dirty="0"/>
              <a:t>17/12/15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25EA-B9DC-48A7-991E-9A82573B1B21}" type="datetimeFigureOut">
              <a:rPr lang="en-US" dirty="0"/>
              <a:t>17/12/15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7F8-6CEB-469B-AFCC-889F2A2B1D5A}" type="datetimeFigureOut">
              <a:rPr lang="en-US" dirty="0"/>
              <a:t>17/12/15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179F-009E-4FA5-B091-7EBB82A185BD}" type="datetimeFigureOut">
              <a:rPr lang="en-US" dirty="0"/>
              <a:t>17/12/15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5CEB-0076-4E37-B880-BCEA9784DE0A}" type="datetimeFigureOut">
              <a:rPr lang="en-US" dirty="0"/>
              <a:t>17/12/15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9E5E-3896-4118-99A7-7B85668F1C5E}" type="datetimeFigureOut">
              <a:rPr lang="en-US" dirty="0"/>
              <a:t>17/12/15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E0D914D-B099-4142-A885-11F276715148}" type="datetimeFigureOut">
              <a:rPr lang="en-US" dirty="0"/>
              <a:t>17/12/15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4" Type="http://schemas.openxmlformats.org/officeDocument/2006/relationships/image" Target="../media/image19.jpeg"/><Relationship Id="rId5" Type="http://schemas.openxmlformats.org/officeDocument/2006/relationships/image" Target="../media/image2.jpeg"/><Relationship Id="rId6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6392" y="1203283"/>
            <a:ext cx="10329909" cy="3262884"/>
          </a:xfrm>
        </p:spPr>
        <p:txBody>
          <a:bodyPr/>
          <a:lstStyle/>
          <a:p>
            <a:pPr algn="ctr"/>
            <a:r>
              <a:rPr lang="ro-RO" sz="4000" b="1" dirty="0" smtClean="0">
                <a:solidFill>
                  <a:schemeClr val="tx1"/>
                </a:solidFill>
              </a:rPr>
              <a:t>Instituția Avocatul Poporului</a:t>
            </a:r>
            <a:r>
              <a:rPr lang="en-GB" sz="4000" b="1" dirty="0" smtClean="0">
                <a:solidFill>
                  <a:schemeClr val="tx1"/>
                </a:solidFill>
              </a:rPr>
              <a:t>. </a:t>
            </a:r>
            <a:r>
              <a:rPr lang="ro-RO" sz="4000" b="1" dirty="0" smtClean="0">
                <a:solidFill>
                  <a:schemeClr val="tx1"/>
                </a:solidFill>
              </a:rPr>
              <a:t/>
            </a:r>
            <a:br>
              <a:rPr lang="ro-RO" sz="4000" b="1" dirty="0" smtClean="0">
                <a:solidFill>
                  <a:schemeClr val="tx1"/>
                </a:solidFill>
              </a:rPr>
            </a:br>
            <a:r>
              <a:rPr lang="ro-RO" sz="4000" b="1" dirty="0" smtClean="0">
                <a:solidFill>
                  <a:schemeClr val="tx1"/>
                </a:solidFill>
              </a:rPr>
              <a:t/>
            </a:r>
            <a:br>
              <a:rPr lang="ro-RO" sz="4000" b="1" dirty="0" smtClean="0">
                <a:solidFill>
                  <a:schemeClr val="tx1"/>
                </a:solidFill>
              </a:rPr>
            </a:br>
            <a:r>
              <a:rPr lang="x-none" sz="4000" dirty="0" smtClean="0">
                <a:solidFill>
                  <a:schemeClr val="tx1"/>
                </a:solidFill>
              </a:rPr>
              <a:t>Ce gândesc cetățenii și angajații Birourilor Teritoriale ale acestei instituții</a:t>
            </a:r>
            <a:endParaRPr lang="ro-RO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o-RO" dirty="0" smtClean="0"/>
              <a:t>Maria Antică, anbcc</a:t>
            </a:r>
          </a:p>
          <a:p>
            <a:r>
              <a:rPr lang="ro-RO" dirty="0" smtClean="0"/>
              <a:t>15 decembrie 2015</a:t>
            </a:r>
            <a:endParaRPr lang="ro-RO" dirty="0"/>
          </a:p>
        </p:txBody>
      </p:sp>
      <p:pic>
        <p:nvPicPr>
          <p:cNvPr id="4" name="Picture 3" descr="fond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350" y="6300470"/>
            <a:ext cx="952500" cy="557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EEA Grants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269479" y="77025"/>
            <a:ext cx="923925" cy="614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82013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821" y="646126"/>
            <a:ext cx="10908511" cy="983708"/>
          </a:xfrm>
        </p:spPr>
        <p:txBody>
          <a:bodyPr/>
          <a:lstStyle/>
          <a:p>
            <a:r>
              <a:rPr lang="en-US" sz="3200" dirty="0" err="1" smtClean="0">
                <a:solidFill>
                  <a:schemeClr val="bg1"/>
                </a:solidFill>
              </a:rPr>
              <a:t>Cât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>
                <a:solidFill>
                  <a:schemeClr val="bg1"/>
                </a:solidFill>
              </a:rPr>
              <a:t>de </a:t>
            </a:r>
            <a:r>
              <a:rPr lang="en-US" sz="3200" dirty="0" err="1">
                <a:solidFill>
                  <a:schemeClr val="bg1"/>
                </a:solidFill>
              </a:rPr>
              <a:t>mult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vă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încredeți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în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capacitatea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Instituției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Avocatului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Poporului</a:t>
            </a:r>
            <a:r>
              <a:rPr lang="en-US" sz="3200" dirty="0">
                <a:solidFill>
                  <a:schemeClr val="bg1"/>
                </a:solidFill>
              </a:rPr>
              <a:t> de a </a:t>
            </a:r>
            <a:r>
              <a:rPr lang="en-US" sz="3200" dirty="0" err="1">
                <a:solidFill>
                  <a:schemeClr val="bg1"/>
                </a:solidFill>
              </a:rPr>
              <a:t>soluționa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problemele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cetățenilor</a:t>
            </a:r>
            <a:r>
              <a:rPr lang="en-US" sz="3200" dirty="0">
                <a:solidFill>
                  <a:schemeClr val="bg1"/>
                </a:solidFill>
              </a:rPr>
              <a:t>?</a:t>
            </a:r>
            <a:endParaRPr lang="ro-RO" sz="3200" dirty="0">
              <a:solidFill>
                <a:schemeClr val="bg1"/>
              </a:solidFill>
            </a:endParaRPr>
          </a:p>
        </p:txBody>
      </p:sp>
      <p:pic>
        <p:nvPicPr>
          <p:cNvPr id="9" name="Picture 8" descr="chart856643061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370667"/>
            <a:ext cx="11049000" cy="393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942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227" y="637953"/>
            <a:ext cx="9920177" cy="1137684"/>
          </a:xfrm>
        </p:spPr>
        <p:txBody>
          <a:bodyPr/>
          <a:lstStyle/>
          <a:p>
            <a:pPr algn="ctr"/>
            <a:r>
              <a:rPr lang="ro-RO" b="1" dirty="0" smtClean="0"/>
              <a:t>Alte concluzii</a:t>
            </a:r>
            <a:endParaRPr lang="ro-RO" b="1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974208567"/>
              </p:ext>
            </p:extLst>
          </p:nvPr>
        </p:nvGraphicFramePr>
        <p:xfrm>
          <a:off x="0" y="2743201"/>
          <a:ext cx="12192000" cy="38702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82701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55130" y="1222319"/>
            <a:ext cx="4955623" cy="5178481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charset="2"/>
              <a:buChar char="u"/>
            </a:pPr>
            <a:r>
              <a:rPr lang="ro-RO" b="1" dirty="0" smtClean="0">
                <a:solidFill>
                  <a:schemeClr val="tx1"/>
                </a:solidFill>
              </a:rPr>
              <a:t>Au fost centralizate răspunsurile primite din 8 birouri – 14 angajați</a:t>
            </a:r>
          </a:p>
          <a:p>
            <a:pPr marL="342900" indent="-342900" algn="just">
              <a:buFont typeface="Wingdings" charset="2"/>
              <a:buChar char="u"/>
            </a:pPr>
            <a:r>
              <a:rPr lang="ro-RO" b="1" dirty="0" smtClean="0">
                <a:solidFill>
                  <a:schemeClr val="tx1"/>
                </a:solidFill>
              </a:rPr>
              <a:t>Intervalul colectării răspunsurilor: lunile septembrie – octombrie 2015</a:t>
            </a:r>
          </a:p>
          <a:p>
            <a:pPr marL="342900" indent="-342900" algn="just">
              <a:buFont typeface="Wingdings" charset="2"/>
              <a:buChar char="u"/>
            </a:pPr>
            <a:r>
              <a:rPr lang="ro-RO" b="1" dirty="0" smtClean="0">
                <a:solidFill>
                  <a:schemeClr val="tx1"/>
                </a:solidFill>
              </a:rPr>
              <a:t>12 dintre aceștia au o vechime de peste 5 ani </a:t>
            </a:r>
            <a:endParaRPr lang="ro-RO" b="1" dirty="0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54956" y="994832"/>
            <a:ext cx="4351023" cy="5037667"/>
          </a:xfrm>
        </p:spPr>
        <p:txBody>
          <a:bodyPr/>
          <a:lstStyle/>
          <a:p>
            <a:pPr algn="ctr"/>
            <a:r>
              <a:rPr lang="en-US" sz="4600" dirty="0" err="1" smtClean="0"/>
              <a:t>Ce</a:t>
            </a:r>
            <a:r>
              <a:rPr lang="en-US" sz="4600" dirty="0" smtClean="0"/>
              <a:t> cred </a:t>
            </a:r>
            <a:r>
              <a:rPr lang="en-US" sz="4600" dirty="0" err="1" smtClean="0"/>
              <a:t>angajații</a:t>
            </a:r>
            <a:r>
              <a:rPr lang="en-US" sz="4600" dirty="0" smtClean="0"/>
              <a:t> din </a:t>
            </a:r>
            <a:r>
              <a:rPr lang="en-US" sz="4600" dirty="0" err="1" smtClean="0"/>
              <a:t>Birourile</a:t>
            </a:r>
            <a:r>
              <a:rPr lang="en-US" sz="4600" dirty="0" smtClean="0"/>
              <a:t> </a:t>
            </a:r>
            <a:r>
              <a:rPr lang="en-US" sz="4600" dirty="0" err="1" smtClean="0"/>
              <a:t>Teritoriale</a:t>
            </a:r>
            <a:endParaRPr lang="en-US" sz="4600" dirty="0"/>
          </a:p>
        </p:txBody>
      </p:sp>
    </p:spTree>
    <p:extLst>
      <p:ext uri="{BB962C8B-B14F-4D97-AF65-F5344CB8AC3E}">
        <p14:creationId xmlns:p14="http://schemas.microsoft.com/office/powerpoint/2010/main" val="526802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821" y="900126"/>
            <a:ext cx="10908511" cy="983708"/>
          </a:xfrm>
        </p:spPr>
        <p:txBody>
          <a:bodyPr/>
          <a:lstStyle/>
          <a:p>
            <a:r>
              <a:rPr lang="en-US" sz="3200" dirty="0" err="1" smtClean="0"/>
              <a:t>Dețin</a:t>
            </a:r>
            <a:r>
              <a:rPr lang="en-US" sz="3200" dirty="0" smtClean="0"/>
              <a:t> </a:t>
            </a:r>
            <a:r>
              <a:rPr lang="en-US" sz="3200" dirty="0" err="1" smtClean="0"/>
              <a:t>Birourile</a:t>
            </a:r>
            <a:r>
              <a:rPr lang="en-US" sz="3200" dirty="0" smtClean="0"/>
              <a:t> </a:t>
            </a:r>
            <a:r>
              <a:rPr lang="en-US" sz="3200" dirty="0" err="1" smtClean="0"/>
              <a:t>Teritoriale</a:t>
            </a:r>
            <a:r>
              <a:rPr lang="en-US" sz="3200" dirty="0"/>
              <a:t> </a:t>
            </a:r>
            <a:r>
              <a:rPr lang="en-US" sz="3200" dirty="0" err="1" smtClean="0"/>
              <a:t>resursele</a:t>
            </a:r>
            <a:r>
              <a:rPr lang="en-US" sz="3200" dirty="0" smtClean="0"/>
              <a:t> </a:t>
            </a:r>
            <a:r>
              <a:rPr lang="en-US" sz="3200" dirty="0" err="1"/>
              <a:t>necesare</a:t>
            </a:r>
            <a:r>
              <a:rPr lang="en-US" sz="3200" dirty="0"/>
              <a:t> (</a:t>
            </a:r>
            <a:r>
              <a:rPr lang="en-US" sz="3200" dirty="0" err="1"/>
              <a:t>birouri</a:t>
            </a:r>
            <a:r>
              <a:rPr lang="en-US" sz="3200" dirty="0"/>
              <a:t>, </a:t>
            </a:r>
            <a:r>
              <a:rPr lang="en-US" sz="3200" dirty="0" err="1"/>
              <a:t>calculatoare</a:t>
            </a:r>
            <a:r>
              <a:rPr lang="en-US" sz="3200" dirty="0"/>
              <a:t>, </a:t>
            </a:r>
            <a:r>
              <a:rPr lang="en-US" sz="3200" dirty="0" err="1"/>
              <a:t>tehnologie</a:t>
            </a:r>
            <a:r>
              <a:rPr lang="en-US" sz="3200" dirty="0"/>
              <a:t>, </a:t>
            </a:r>
            <a:r>
              <a:rPr lang="en-US" sz="3200" dirty="0" err="1"/>
              <a:t>etc</a:t>
            </a:r>
            <a:r>
              <a:rPr lang="en-US" sz="3200" dirty="0" smtClean="0"/>
              <a:t>)?*</a:t>
            </a:r>
            <a:endParaRPr lang="ro-RO" sz="3200" dirty="0">
              <a:solidFill>
                <a:schemeClr val="bg1"/>
              </a:solidFill>
            </a:endParaRPr>
          </a:p>
        </p:txBody>
      </p:sp>
      <p:pic>
        <p:nvPicPr>
          <p:cNvPr id="3" name="Picture 2" descr="table889822571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49500"/>
            <a:ext cx="11951778" cy="4212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129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598" y="719666"/>
            <a:ext cx="11238614" cy="1289788"/>
          </a:xfrm>
        </p:spPr>
        <p:txBody>
          <a:bodyPr/>
          <a:lstStyle/>
          <a:p>
            <a:r>
              <a:rPr lang="en-US" sz="2800" dirty="0" err="1" smtClean="0"/>
              <a:t>Numărul</a:t>
            </a:r>
            <a:r>
              <a:rPr lang="en-US" sz="2800" dirty="0" smtClean="0"/>
              <a:t> </a:t>
            </a:r>
            <a:r>
              <a:rPr lang="en-US" sz="2800" dirty="0"/>
              <a:t>de </a:t>
            </a:r>
            <a:r>
              <a:rPr lang="en-US" sz="2800" dirty="0" err="1"/>
              <a:t>seminarii</a:t>
            </a:r>
            <a:r>
              <a:rPr lang="en-US" sz="2800" dirty="0"/>
              <a:t> / </a:t>
            </a:r>
            <a:r>
              <a:rPr lang="en-US" sz="2800" dirty="0" err="1"/>
              <a:t>cursuri</a:t>
            </a:r>
            <a:r>
              <a:rPr lang="en-US" sz="2800" dirty="0"/>
              <a:t> de </a:t>
            </a:r>
            <a:r>
              <a:rPr lang="en-US" sz="2800" dirty="0" err="1"/>
              <a:t>instruire</a:t>
            </a:r>
            <a:r>
              <a:rPr lang="en-US" sz="2800" dirty="0"/>
              <a:t> / </a:t>
            </a:r>
            <a:r>
              <a:rPr lang="en-US" sz="2800" dirty="0" err="1"/>
              <a:t>pregătire</a:t>
            </a:r>
            <a:r>
              <a:rPr lang="en-US" sz="2800" dirty="0"/>
              <a:t> </a:t>
            </a:r>
            <a:r>
              <a:rPr lang="en-US" sz="2800" dirty="0" err="1"/>
              <a:t>profesională</a:t>
            </a:r>
            <a:r>
              <a:rPr lang="en-US" sz="2800" dirty="0"/>
              <a:t> </a:t>
            </a:r>
            <a:r>
              <a:rPr lang="en-US" sz="2800" dirty="0" err="1"/>
              <a:t>puse</a:t>
            </a:r>
            <a:r>
              <a:rPr lang="en-US" sz="2800" dirty="0"/>
              <a:t> la </a:t>
            </a:r>
            <a:r>
              <a:rPr lang="en-US" sz="2800" dirty="0" err="1"/>
              <a:t>dispoziție</a:t>
            </a:r>
            <a:r>
              <a:rPr lang="en-US" sz="2800" dirty="0"/>
              <a:t> </a:t>
            </a:r>
            <a:r>
              <a:rPr lang="en-US" sz="2800" dirty="0" err="1"/>
              <a:t>este</a:t>
            </a:r>
            <a:r>
              <a:rPr lang="en-US" sz="2800" dirty="0"/>
              <a:t> </a:t>
            </a:r>
            <a:r>
              <a:rPr lang="en-US" sz="2800" dirty="0" err="1"/>
              <a:t>suficient</a:t>
            </a:r>
            <a:r>
              <a:rPr lang="en-US" sz="2800" dirty="0"/>
              <a:t> </a:t>
            </a:r>
            <a:r>
              <a:rPr lang="en-US" sz="2800" dirty="0" err="1"/>
              <a:t>pentru</a:t>
            </a:r>
            <a:r>
              <a:rPr lang="en-US" sz="2800" dirty="0"/>
              <a:t> a </a:t>
            </a:r>
            <a:r>
              <a:rPr lang="en-US" sz="2800" dirty="0" err="1"/>
              <a:t>oferi</a:t>
            </a:r>
            <a:r>
              <a:rPr lang="en-US" sz="2800" dirty="0"/>
              <a:t> </a:t>
            </a:r>
            <a:r>
              <a:rPr lang="en-US" sz="2800" dirty="0" err="1"/>
              <a:t>soluții</a:t>
            </a:r>
            <a:r>
              <a:rPr lang="en-US" sz="2800" dirty="0"/>
              <a:t> </a:t>
            </a:r>
            <a:r>
              <a:rPr lang="en-US" sz="2800" dirty="0" err="1"/>
              <a:t>adaptate</a:t>
            </a:r>
            <a:r>
              <a:rPr lang="en-US" sz="2800" dirty="0"/>
              <a:t> la </a:t>
            </a:r>
            <a:r>
              <a:rPr lang="en-US" sz="2800" dirty="0" err="1"/>
              <a:t>problemele</a:t>
            </a:r>
            <a:r>
              <a:rPr lang="en-US" sz="2800" dirty="0"/>
              <a:t> cu care se </a:t>
            </a:r>
            <a:r>
              <a:rPr lang="en-US" sz="2800" dirty="0" err="1"/>
              <a:t>confruntă</a:t>
            </a:r>
            <a:r>
              <a:rPr lang="en-US" sz="2800" dirty="0"/>
              <a:t> </a:t>
            </a:r>
            <a:r>
              <a:rPr lang="en-US" sz="2800" dirty="0" err="1"/>
              <a:t>cetățenii</a:t>
            </a:r>
            <a:r>
              <a:rPr lang="en-US" sz="2800" dirty="0"/>
              <a:t>?</a:t>
            </a:r>
            <a:endParaRPr lang="ro-RO" sz="2800" dirty="0"/>
          </a:p>
        </p:txBody>
      </p:sp>
      <p:pic>
        <p:nvPicPr>
          <p:cNvPr id="3" name="Picture 2" descr="chart889817644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29825"/>
            <a:ext cx="12001500" cy="3852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637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74158" y="973668"/>
            <a:ext cx="10855841" cy="706964"/>
          </a:xfrm>
        </p:spPr>
        <p:txBody>
          <a:bodyPr/>
          <a:lstStyle/>
          <a:p>
            <a:r>
              <a:rPr lang="en-US" sz="3200" dirty="0" err="1"/>
              <a:t>Ultimul</a:t>
            </a:r>
            <a:r>
              <a:rPr lang="en-US" sz="3200" dirty="0"/>
              <a:t> seminar de </a:t>
            </a:r>
            <a:r>
              <a:rPr lang="en-US" sz="3200" dirty="0" err="1"/>
              <a:t>instruire</a:t>
            </a:r>
            <a:r>
              <a:rPr lang="en-US" sz="3200" dirty="0"/>
              <a:t> </a:t>
            </a:r>
            <a:r>
              <a:rPr lang="en-US" sz="3200" dirty="0" err="1"/>
              <a:t>sau</a:t>
            </a:r>
            <a:r>
              <a:rPr lang="en-US" sz="3200" dirty="0"/>
              <a:t> curs de </a:t>
            </a:r>
            <a:r>
              <a:rPr lang="en-US" sz="3200" dirty="0" err="1"/>
              <a:t>specializare</a:t>
            </a:r>
            <a:r>
              <a:rPr lang="en-US" sz="3200" dirty="0"/>
              <a:t> la care </a:t>
            </a:r>
            <a:r>
              <a:rPr lang="en-US" sz="3200" dirty="0" err="1"/>
              <a:t>ați</a:t>
            </a:r>
            <a:r>
              <a:rPr lang="en-US" sz="3200" dirty="0"/>
              <a:t> </a:t>
            </a:r>
            <a:r>
              <a:rPr lang="en-US" sz="3200" dirty="0" err="1"/>
              <a:t>luat</a:t>
            </a:r>
            <a:r>
              <a:rPr lang="en-US" sz="3200" dirty="0"/>
              <a:t> parte a </a:t>
            </a:r>
            <a:r>
              <a:rPr lang="en-US" sz="3200" dirty="0" err="1"/>
              <a:t>fost</a:t>
            </a:r>
            <a:r>
              <a:rPr lang="en-US" sz="3200" dirty="0"/>
              <a:t> </a:t>
            </a:r>
            <a:r>
              <a:rPr lang="en-US" sz="3200" dirty="0" err="1"/>
              <a:t>organizat</a:t>
            </a:r>
            <a:r>
              <a:rPr lang="en-US" sz="3200" dirty="0"/>
              <a:t>:</a:t>
            </a:r>
            <a:endParaRPr lang="ro-RO" sz="3200" dirty="0"/>
          </a:p>
        </p:txBody>
      </p:sp>
      <p:pic>
        <p:nvPicPr>
          <p:cNvPr id="4" name="Picture 3" descr="table889818065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167" y="2391833"/>
            <a:ext cx="11683999" cy="425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97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74159" y="783168"/>
            <a:ext cx="9760688" cy="706964"/>
          </a:xfrm>
        </p:spPr>
        <p:txBody>
          <a:bodyPr/>
          <a:lstStyle/>
          <a:p>
            <a:pPr algn="just"/>
            <a:r>
              <a:rPr lang="en-US" sz="3200" dirty="0" err="1" smtClean="0"/>
              <a:t>Intervalul</a:t>
            </a:r>
            <a:r>
              <a:rPr lang="en-US" sz="3200" dirty="0" smtClean="0"/>
              <a:t> </a:t>
            </a:r>
            <a:r>
              <a:rPr lang="en-US" sz="3200" dirty="0" err="1"/>
              <a:t>orar</a:t>
            </a:r>
            <a:r>
              <a:rPr lang="en-US" sz="3200" dirty="0"/>
              <a:t> de </a:t>
            </a:r>
            <a:r>
              <a:rPr lang="en-US" sz="3200" dirty="0" err="1"/>
              <a:t>funcționare</a:t>
            </a:r>
            <a:r>
              <a:rPr lang="en-US" sz="3200" dirty="0"/>
              <a:t> </a:t>
            </a:r>
            <a:r>
              <a:rPr lang="en-US" sz="3200" dirty="0" err="1" smtClean="0"/>
              <a:t>este</a:t>
            </a:r>
            <a:r>
              <a:rPr lang="en-US" sz="3200" dirty="0" smtClean="0"/>
              <a:t> </a:t>
            </a:r>
            <a:r>
              <a:rPr lang="en-US" sz="3200" dirty="0" err="1"/>
              <a:t>suficient</a:t>
            </a:r>
            <a:r>
              <a:rPr lang="en-US" sz="3200" dirty="0"/>
              <a:t> </a:t>
            </a:r>
            <a:r>
              <a:rPr lang="en-US" sz="3200" dirty="0" err="1"/>
              <a:t>și</a:t>
            </a:r>
            <a:r>
              <a:rPr lang="en-US" sz="3200" dirty="0"/>
              <a:t> </a:t>
            </a:r>
            <a:r>
              <a:rPr lang="en-US" sz="3200" dirty="0" err="1"/>
              <a:t>eficient</a:t>
            </a:r>
            <a:r>
              <a:rPr lang="en-US" sz="3200" dirty="0"/>
              <a:t> </a:t>
            </a:r>
            <a:r>
              <a:rPr lang="en-US" sz="3200" dirty="0" err="1"/>
              <a:t>pentru</a:t>
            </a:r>
            <a:r>
              <a:rPr lang="en-US" sz="3200" dirty="0"/>
              <a:t> </a:t>
            </a:r>
            <a:r>
              <a:rPr lang="en-US" sz="3200" dirty="0" err="1"/>
              <a:t>ca</a:t>
            </a:r>
            <a:r>
              <a:rPr lang="en-US" sz="3200" dirty="0"/>
              <a:t>  </a:t>
            </a:r>
            <a:r>
              <a:rPr lang="en-US" sz="3200" dirty="0" err="1"/>
              <a:t>toți</a:t>
            </a:r>
            <a:r>
              <a:rPr lang="en-US" sz="3200" dirty="0"/>
              <a:t> </a:t>
            </a:r>
            <a:r>
              <a:rPr lang="en-US" sz="3200" dirty="0" err="1"/>
              <a:t>cetățenii</a:t>
            </a:r>
            <a:r>
              <a:rPr lang="en-US" sz="3200" dirty="0"/>
              <a:t> </a:t>
            </a:r>
            <a:r>
              <a:rPr lang="en-US" sz="3200" dirty="0" err="1"/>
              <a:t>să</a:t>
            </a:r>
            <a:r>
              <a:rPr lang="en-US" sz="3200" dirty="0"/>
              <a:t> </a:t>
            </a:r>
            <a:r>
              <a:rPr lang="en-US" sz="3200" dirty="0" err="1"/>
              <a:t>beneficieze</a:t>
            </a:r>
            <a:r>
              <a:rPr lang="en-US" sz="3200" dirty="0"/>
              <a:t> de </a:t>
            </a:r>
            <a:r>
              <a:rPr lang="en-US" sz="3200" dirty="0" err="1"/>
              <a:t>serviciile</a:t>
            </a:r>
            <a:r>
              <a:rPr lang="en-US" sz="3200" dirty="0"/>
              <a:t> </a:t>
            </a:r>
            <a:r>
              <a:rPr lang="en-US" sz="3200" dirty="0" err="1"/>
              <a:t>oferite</a:t>
            </a:r>
            <a:r>
              <a:rPr lang="en-US" sz="3200" dirty="0"/>
              <a:t> de </a:t>
            </a:r>
            <a:r>
              <a:rPr lang="en-US" sz="3200" dirty="0" err="1"/>
              <a:t>această</a:t>
            </a:r>
            <a:r>
              <a:rPr lang="en-US" sz="3200" dirty="0"/>
              <a:t> </a:t>
            </a:r>
            <a:r>
              <a:rPr lang="en-US" sz="3200" dirty="0" err="1"/>
              <a:t>instituție</a:t>
            </a:r>
            <a:endParaRPr lang="ro-RO" sz="3200" dirty="0"/>
          </a:p>
        </p:txBody>
      </p:sp>
      <p:pic>
        <p:nvPicPr>
          <p:cNvPr id="4" name="Picture 3" descr="table889820191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491" y="2345157"/>
            <a:ext cx="11121175" cy="423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619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74159" y="783168"/>
            <a:ext cx="9760688" cy="706964"/>
          </a:xfrm>
        </p:spPr>
        <p:txBody>
          <a:bodyPr/>
          <a:lstStyle/>
          <a:p>
            <a:pPr algn="just"/>
            <a:r>
              <a:rPr lang="en-US" sz="3200" dirty="0" err="1" smtClean="0"/>
              <a:t>Intervalul</a:t>
            </a:r>
            <a:r>
              <a:rPr lang="en-US" sz="3200" dirty="0" smtClean="0"/>
              <a:t> </a:t>
            </a:r>
            <a:r>
              <a:rPr lang="en-US" sz="3200" dirty="0" err="1"/>
              <a:t>orar</a:t>
            </a:r>
            <a:r>
              <a:rPr lang="en-US" sz="3200" dirty="0"/>
              <a:t> de </a:t>
            </a:r>
            <a:r>
              <a:rPr lang="en-US" sz="3200" dirty="0" err="1"/>
              <a:t>funcționare</a:t>
            </a:r>
            <a:r>
              <a:rPr lang="en-US" sz="3200" dirty="0"/>
              <a:t> </a:t>
            </a:r>
            <a:r>
              <a:rPr lang="en-US" sz="3200" dirty="0" err="1" smtClean="0"/>
              <a:t>este</a:t>
            </a:r>
            <a:r>
              <a:rPr lang="en-US" sz="3200" dirty="0" smtClean="0"/>
              <a:t> </a:t>
            </a:r>
            <a:r>
              <a:rPr lang="en-US" sz="3200" dirty="0" err="1"/>
              <a:t>suficient</a:t>
            </a:r>
            <a:r>
              <a:rPr lang="en-US" sz="3200" dirty="0"/>
              <a:t> </a:t>
            </a:r>
            <a:r>
              <a:rPr lang="en-US" sz="3200" dirty="0" err="1"/>
              <a:t>și</a:t>
            </a:r>
            <a:r>
              <a:rPr lang="en-US" sz="3200" dirty="0"/>
              <a:t> </a:t>
            </a:r>
            <a:r>
              <a:rPr lang="en-US" sz="3200" dirty="0" err="1"/>
              <a:t>eficient</a:t>
            </a:r>
            <a:r>
              <a:rPr lang="en-US" sz="3200" dirty="0"/>
              <a:t> </a:t>
            </a:r>
            <a:r>
              <a:rPr lang="en-US" sz="3200" dirty="0" err="1"/>
              <a:t>pentru</a:t>
            </a:r>
            <a:r>
              <a:rPr lang="en-US" sz="3200" dirty="0"/>
              <a:t> </a:t>
            </a:r>
            <a:r>
              <a:rPr lang="en-US" sz="3200" dirty="0" err="1"/>
              <a:t>ca</a:t>
            </a:r>
            <a:r>
              <a:rPr lang="en-US" sz="3200" dirty="0"/>
              <a:t>  </a:t>
            </a:r>
            <a:r>
              <a:rPr lang="en-US" sz="3200" dirty="0" err="1"/>
              <a:t>toți</a:t>
            </a:r>
            <a:r>
              <a:rPr lang="en-US" sz="3200" dirty="0"/>
              <a:t> </a:t>
            </a:r>
            <a:r>
              <a:rPr lang="en-US" sz="3200" dirty="0" err="1"/>
              <a:t>cetățenii</a:t>
            </a:r>
            <a:r>
              <a:rPr lang="en-US" sz="3200" dirty="0"/>
              <a:t> </a:t>
            </a:r>
            <a:r>
              <a:rPr lang="en-US" sz="3200" dirty="0" err="1"/>
              <a:t>să</a:t>
            </a:r>
            <a:r>
              <a:rPr lang="en-US" sz="3200" dirty="0"/>
              <a:t> </a:t>
            </a:r>
            <a:r>
              <a:rPr lang="en-US" sz="3200" dirty="0" err="1"/>
              <a:t>beneficieze</a:t>
            </a:r>
            <a:r>
              <a:rPr lang="en-US" sz="3200" dirty="0"/>
              <a:t> de </a:t>
            </a:r>
            <a:r>
              <a:rPr lang="en-US" sz="3200" dirty="0" err="1"/>
              <a:t>serviciile</a:t>
            </a:r>
            <a:r>
              <a:rPr lang="en-US" sz="3200" dirty="0"/>
              <a:t> </a:t>
            </a:r>
            <a:r>
              <a:rPr lang="en-US" sz="3200" dirty="0" err="1"/>
              <a:t>oferite</a:t>
            </a:r>
            <a:r>
              <a:rPr lang="en-US" sz="3200" dirty="0"/>
              <a:t> de </a:t>
            </a:r>
            <a:r>
              <a:rPr lang="en-US" sz="3200" dirty="0" err="1"/>
              <a:t>această</a:t>
            </a:r>
            <a:r>
              <a:rPr lang="en-US" sz="3200" dirty="0"/>
              <a:t> </a:t>
            </a:r>
            <a:r>
              <a:rPr lang="en-US" sz="3200" dirty="0" err="1"/>
              <a:t>instituție</a:t>
            </a:r>
            <a:endParaRPr lang="ro-RO" sz="3200" dirty="0"/>
          </a:p>
        </p:txBody>
      </p:sp>
      <p:pic>
        <p:nvPicPr>
          <p:cNvPr id="4" name="Picture 3" descr="table889820191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491" y="2345157"/>
            <a:ext cx="11121175" cy="423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320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74159" y="783168"/>
            <a:ext cx="9760688" cy="706964"/>
          </a:xfrm>
        </p:spPr>
        <p:txBody>
          <a:bodyPr/>
          <a:lstStyle/>
          <a:p>
            <a:pPr algn="just"/>
            <a:r>
              <a:rPr lang="en-US" sz="3200" dirty="0" err="1"/>
              <a:t>Biroul</a:t>
            </a:r>
            <a:r>
              <a:rPr lang="en-US" sz="3200" dirty="0"/>
              <a:t> </a:t>
            </a:r>
            <a:r>
              <a:rPr lang="en-US" sz="3200" dirty="0" err="1"/>
              <a:t>Teritorial</a:t>
            </a:r>
            <a:r>
              <a:rPr lang="en-US" sz="3200" dirty="0"/>
              <a:t> </a:t>
            </a:r>
            <a:r>
              <a:rPr lang="en-US" sz="3200" dirty="0" err="1" smtClean="0"/>
              <a:t>deține</a:t>
            </a:r>
            <a:r>
              <a:rPr lang="en-US" sz="3200" dirty="0" smtClean="0"/>
              <a:t> </a:t>
            </a:r>
            <a:r>
              <a:rPr lang="en-US" sz="3200" dirty="0" err="1"/>
              <a:t>resursele</a:t>
            </a:r>
            <a:r>
              <a:rPr lang="en-US" sz="3200" dirty="0"/>
              <a:t> </a:t>
            </a:r>
            <a:r>
              <a:rPr lang="en-US" sz="3200" dirty="0" err="1"/>
              <a:t>necesare</a:t>
            </a:r>
            <a:r>
              <a:rPr lang="en-US" sz="3200" dirty="0"/>
              <a:t> (</a:t>
            </a:r>
            <a:r>
              <a:rPr lang="en-US" sz="3200" dirty="0" err="1"/>
              <a:t>birouri</a:t>
            </a:r>
            <a:r>
              <a:rPr lang="en-US" sz="3200" dirty="0"/>
              <a:t>, </a:t>
            </a:r>
            <a:r>
              <a:rPr lang="en-US" sz="3200" dirty="0" err="1"/>
              <a:t>calculatoare</a:t>
            </a:r>
            <a:r>
              <a:rPr lang="en-US" sz="3200" dirty="0"/>
              <a:t>, </a:t>
            </a:r>
            <a:r>
              <a:rPr lang="en-US" sz="3200" dirty="0" err="1"/>
              <a:t>tehnologie</a:t>
            </a:r>
            <a:r>
              <a:rPr lang="en-US" sz="3200" dirty="0"/>
              <a:t>, </a:t>
            </a:r>
            <a:r>
              <a:rPr lang="en-US" sz="3200" dirty="0" err="1"/>
              <a:t>etc</a:t>
            </a:r>
            <a:r>
              <a:rPr lang="en-US" sz="3200" dirty="0"/>
              <a:t>)</a:t>
            </a:r>
            <a:endParaRPr lang="ro-RO" sz="3200" dirty="0"/>
          </a:p>
        </p:txBody>
      </p:sp>
      <p:pic>
        <p:nvPicPr>
          <p:cNvPr id="5" name="Picture 4" descr="table889822571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824" y="2323991"/>
            <a:ext cx="11810506" cy="4258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320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227" y="637953"/>
            <a:ext cx="9920177" cy="1137684"/>
          </a:xfrm>
        </p:spPr>
        <p:txBody>
          <a:bodyPr/>
          <a:lstStyle/>
          <a:p>
            <a:pPr algn="ctr"/>
            <a:r>
              <a:rPr lang="ro-RO" b="1" dirty="0" smtClean="0"/>
              <a:t>Alte concluzii</a:t>
            </a:r>
            <a:endParaRPr lang="ro-RO" b="1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86419607"/>
              </p:ext>
            </p:extLst>
          </p:nvPr>
        </p:nvGraphicFramePr>
        <p:xfrm>
          <a:off x="0" y="2743201"/>
          <a:ext cx="12192000" cy="38702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37157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55130" y="1222319"/>
            <a:ext cx="4955623" cy="5178481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charset="2"/>
              <a:buChar char="u"/>
            </a:pPr>
            <a:r>
              <a:rPr lang="ro-RO" b="1" dirty="0" smtClean="0">
                <a:solidFill>
                  <a:schemeClr val="tx1"/>
                </a:solidFill>
              </a:rPr>
              <a:t>Au fost centralizate răspunsurile a 775 de cetățeni din județele arondate celor 14 birouri teritoriale ale instituției avocatului poporului</a:t>
            </a:r>
          </a:p>
          <a:p>
            <a:pPr marL="342900" indent="-342900" algn="just">
              <a:buFont typeface="Wingdings" charset="2"/>
              <a:buChar char="u"/>
            </a:pPr>
            <a:r>
              <a:rPr lang="ro-RO" b="1" dirty="0" smtClean="0">
                <a:solidFill>
                  <a:schemeClr val="tx1"/>
                </a:solidFill>
              </a:rPr>
              <a:t>Intervalul colectării răspunsurilor: lunile septembrie – octombrie 2015</a:t>
            </a:r>
          </a:p>
          <a:p>
            <a:pPr marL="342900" indent="-342900" algn="just">
              <a:buFont typeface="Wingdings" charset="2"/>
              <a:buChar char="u"/>
            </a:pPr>
            <a:r>
              <a:rPr lang="ro-RO" b="1" dirty="0" smtClean="0">
                <a:solidFill>
                  <a:schemeClr val="tx1"/>
                </a:solidFill>
              </a:rPr>
              <a:t>82,66% au auzit de avp, 17,34 nu au auzit</a:t>
            </a:r>
            <a:endParaRPr lang="ro-RO" b="1" dirty="0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54956" y="825500"/>
            <a:ext cx="4351023" cy="5143500"/>
          </a:xfrm>
        </p:spPr>
        <p:txBody>
          <a:bodyPr/>
          <a:lstStyle/>
          <a:p>
            <a:pPr algn="ctr"/>
            <a:r>
              <a:rPr lang="en-US" sz="4600" dirty="0" err="1" smtClean="0"/>
              <a:t>Ce</a:t>
            </a:r>
            <a:r>
              <a:rPr lang="en-US" sz="4600" dirty="0" smtClean="0"/>
              <a:t> cred </a:t>
            </a:r>
            <a:r>
              <a:rPr lang="en-US" sz="4600" dirty="0" err="1" smtClean="0"/>
              <a:t>cetățenii</a:t>
            </a:r>
            <a:endParaRPr lang="en-US" sz="4600" dirty="0"/>
          </a:p>
        </p:txBody>
      </p:sp>
    </p:spTree>
    <p:extLst>
      <p:ext uri="{BB962C8B-B14F-4D97-AF65-F5344CB8AC3E}">
        <p14:creationId xmlns:p14="http://schemas.microsoft.com/office/powerpoint/2010/main" val="4125585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1750" y="2603500"/>
            <a:ext cx="10313580" cy="1851542"/>
          </a:xfrm>
        </p:spPr>
        <p:txBody>
          <a:bodyPr/>
          <a:lstStyle/>
          <a:p>
            <a:r>
              <a:rPr lang="ro-R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Proiectul “</a:t>
            </a:r>
            <a:r>
              <a:rPr lang="ro-RO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Rețeaua pentru Apărarea Drepturilor Cetățenești - Ne trebuie un Avocat al Poporului eficient!</a:t>
            </a:r>
            <a:r>
              <a:rPr lang="ro-R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este derulat de APADOR-CH, ActiveWatch și Asociația Națională a Birourilor  de Consiliere pentru Cetățeni (ANBCC) și finanţat prin granturile SEE 2009 – 2014, în cadrul Fondului ONG în România. Pentru informaţii oficiale despre granturile SEE şi norvegiene accesaţi www.eeagrants.org. </a:t>
            </a:r>
          </a:p>
          <a:p>
            <a:endParaRPr lang="ro-RO" dirty="0"/>
          </a:p>
        </p:txBody>
      </p:sp>
      <p:pic>
        <p:nvPicPr>
          <p:cNvPr id="4" name="Picture 3" descr="antet_ro.BM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052" y="4455042"/>
            <a:ext cx="3515802" cy="107953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ttps://lh6.googleusercontent.com/DsBSeb5_sccZsXd8szGZ-lWKpLpn10c8FsHqiACgAc8GMA7BRx1HFnLhKo6Day_pgym4RocNyaCnC-WZbnXpisPsAHxabQmsG-OdSGZbMc0wJ9LzK4kw2p6NoH8aXXEhAxjUcyhVtDlqgshy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8408" y="4496198"/>
            <a:ext cx="2090331" cy="8901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s://lh4.googleusercontent.com/tFx-ag2TgrowrQdCnj334sJmDkK2v0gGZy8Zu9nQIjMsXau53pBr7rlr7xYyFKMdc7MFH-aaJxhRkz3yoLFXNRS9NM1GnhPuKOB3fHsNjf284QD4qcHXbhDUlEqTruhOfIb05tvzrQhhBCne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5848" y="4346174"/>
            <a:ext cx="1491018" cy="1099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fond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6552" y="6183512"/>
            <a:ext cx="952500" cy="557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EEA Grants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268075" y="0"/>
            <a:ext cx="923925" cy="614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8905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37833" y="16933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4" name="Picture 3" descr="chart855196913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658" y="1688990"/>
            <a:ext cx="10676675" cy="47631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29832" y="529167"/>
            <a:ext cx="85936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/>
              <a:t>Sursele</a:t>
            </a:r>
            <a:r>
              <a:rPr lang="en-US" sz="3200" b="1" dirty="0" smtClean="0"/>
              <a:t> din care au </a:t>
            </a:r>
            <a:r>
              <a:rPr lang="en-US" sz="3200" b="1" dirty="0" err="1" smtClean="0"/>
              <a:t>cunoștințe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despre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instituția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Avocatului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Poporului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993944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37833" y="16933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29832" y="529167"/>
            <a:ext cx="859366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/>
              <a:t>Percepția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despre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vizibilitatea</a:t>
            </a:r>
            <a:r>
              <a:rPr lang="en-US" sz="3200" b="1" dirty="0" smtClean="0"/>
              <a:t> </a:t>
            </a:r>
            <a:r>
              <a:rPr lang="en-US" sz="3200" b="1" dirty="0" err="1"/>
              <a:t>în</a:t>
            </a:r>
            <a:r>
              <a:rPr lang="en-US" sz="3200" b="1" dirty="0"/>
              <a:t> </a:t>
            </a:r>
            <a:r>
              <a:rPr lang="en-US" sz="3200" b="1" dirty="0" err="1"/>
              <a:t>spațiul</a:t>
            </a:r>
            <a:r>
              <a:rPr lang="en-US" sz="3200" b="1" dirty="0"/>
              <a:t> public </a:t>
            </a:r>
            <a:r>
              <a:rPr lang="en-US" sz="3200" b="1" dirty="0" err="1"/>
              <a:t>și</a:t>
            </a:r>
            <a:r>
              <a:rPr lang="en-US" sz="3200" b="1" dirty="0"/>
              <a:t> la </a:t>
            </a:r>
            <a:r>
              <a:rPr lang="en-US" sz="3200" b="1" dirty="0" err="1"/>
              <a:t>nivel</a:t>
            </a:r>
            <a:r>
              <a:rPr lang="en-US" sz="3200" b="1" dirty="0"/>
              <a:t> </a:t>
            </a:r>
            <a:r>
              <a:rPr lang="en-US" sz="3200" b="1" dirty="0" err="1">
                <a:solidFill>
                  <a:srgbClr val="217C51"/>
                </a:solidFill>
              </a:rPr>
              <a:t>național</a:t>
            </a:r>
            <a:r>
              <a:rPr lang="en-US" sz="3200" b="1" dirty="0"/>
              <a:t> </a:t>
            </a:r>
            <a:r>
              <a:rPr lang="en-US" sz="3200" b="1" dirty="0" smtClean="0"/>
              <a:t>a </a:t>
            </a:r>
            <a:r>
              <a:rPr lang="en-US" sz="3200" b="1" dirty="0" err="1"/>
              <a:t>Instituției</a:t>
            </a:r>
            <a:r>
              <a:rPr lang="en-US" sz="3200" b="1" dirty="0"/>
              <a:t> </a:t>
            </a:r>
            <a:r>
              <a:rPr lang="en-US" sz="3200" b="1" dirty="0" err="1"/>
              <a:t>Avocatului</a:t>
            </a:r>
            <a:r>
              <a:rPr lang="en-US" sz="3200" b="1" dirty="0"/>
              <a:t> </a:t>
            </a:r>
            <a:r>
              <a:rPr lang="en-US" sz="3200" b="1" dirty="0" err="1"/>
              <a:t>Poporului</a:t>
            </a:r>
            <a:r>
              <a:rPr lang="en-US" sz="3200" b="1" dirty="0"/>
              <a:t> </a:t>
            </a:r>
            <a:r>
              <a:rPr lang="en-US" sz="3200" b="1" dirty="0" err="1"/>
              <a:t>în</a:t>
            </a:r>
            <a:r>
              <a:rPr lang="en-US" sz="3200" b="1" dirty="0"/>
              <a:t> </a:t>
            </a:r>
            <a:r>
              <a:rPr lang="en-US" sz="3200" b="1" dirty="0" err="1"/>
              <a:t>România</a:t>
            </a:r>
            <a:endParaRPr lang="en-US" sz="3200" b="1" dirty="0"/>
          </a:p>
        </p:txBody>
      </p:sp>
      <p:pic>
        <p:nvPicPr>
          <p:cNvPr id="6" name="Picture 5" descr="chart856273169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597" y="2251769"/>
            <a:ext cx="10944404" cy="460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287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37833" y="16933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29832" y="529167"/>
            <a:ext cx="859366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/>
              <a:t>Percepția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despre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vizibilitatea</a:t>
            </a:r>
            <a:r>
              <a:rPr lang="en-US" sz="3200" b="1" dirty="0" smtClean="0"/>
              <a:t> </a:t>
            </a:r>
            <a:r>
              <a:rPr lang="en-US" sz="3200" b="1" dirty="0" err="1"/>
              <a:t>în</a:t>
            </a:r>
            <a:r>
              <a:rPr lang="en-US" sz="3200" b="1" dirty="0"/>
              <a:t> </a:t>
            </a:r>
            <a:r>
              <a:rPr lang="en-US" sz="3200" b="1" dirty="0" err="1"/>
              <a:t>spațiul</a:t>
            </a:r>
            <a:r>
              <a:rPr lang="en-US" sz="3200" b="1" dirty="0"/>
              <a:t> public </a:t>
            </a:r>
            <a:r>
              <a:rPr lang="en-US" sz="3200" b="1" dirty="0" err="1"/>
              <a:t>și</a:t>
            </a:r>
            <a:r>
              <a:rPr lang="en-US" sz="3200" b="1" dirty="0"/>
              <a:t> la </a:t>
            </a:r>
            <a:r>
              <a:rPr lang="en-US" sz="3200" b="1" dirty="0" err="1"/>
              <a:t>nivel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local </a:t>
            </a:r>
            <a:r>
              <a:rPr lang="en-US" sz="3200" b="1" dirty="0" smtClean="0"/>
              <a:t>a </a:t>
            </a:r>
            <a:r>
              <a:rPr lang="en-US" sz="3200" b="1" dirty="0" err="1"/>
              <a:t>Instituției</a:t>
            </a:r>
            <a:r>
              <a:rPr lang="en-US" sz="3200" b="1" dirty="0"/>
              <a:t> </a:t>
            </a:r>
            <a:r>
              <a:rPr lang="en-US" sz="3200" b="1" dirty="0" err="1"/>
              <a:t>Avocatului</a:t>
            </a:r>
            <a:r>
              <a:rPr lang="en-US" sz="3200" b="1" dirty="0"/>
              <a:t> </a:t>
            </a:r>
            <a:r>
              <a:rPr lang="en-US" sz="3200" b="1" dirty="0" err="1"/>
              <a:t>Poporului</a:t>
            </a:r>
            <a:r>
              <a:rPr lang="en-US" sz="3200" b="1" dirty="0"/>
              <a:t> </a:t>
            </a:r>
            <a:r>
              <a:rPr lang="en-US" sz="3200" b="1" dirty="0" err="1"/>
              <a:t>în</a:t>
            </a:r>
            <a:r>
              <a:rPr lang="en-US" sz="3200" b="1" dirty="0"/>
              <a:t> </a:t>
            </a:r>
            <a:r>
              <a:rPr lang="en-US" sz="3200" b="1" dirty="0" err="1"/>
              <a:t>România</a:t>
            </a:r>
            <a:endParaRPr lang="en-US" sz="3200" b="1" dirty="0"/>
          </a:p>
        </p:txBody>
      </p:sp>
      <p:pic>
        <p:nvPicPr>
          <p:cNvPr id="6" name="Picture 5" descr="chart856273169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597" y="2251769"/>
            <a:ext cx="10944404" cy="4606231"/>
          </a:xfrm>
          <a:prstGeom prst="rect">
            <a:avLst/>
          </a:prstGeom>
        </p:spPr>
      </p:pic>
      <p:pic>
        <p:nvPicPr>
          <p:cNvPr id="7" name="Picture 6" descr="chart856641706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0324" y="2366323"/>
            <a:ext cx="10465009" cy="4404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166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9" y="973668"/>
            <a:ext cx="9784080" cy="706964"/>
          </a:xfrm>
        </p:spPr>
        <p:txBody>
          <a:bodyPr/>
          <a:lstStyle/>
          <a:p>
            <a:r>
              <a:rPr lang="ro-RO" sz="3200" b="1" dirty="0" smtClean="0"/>
              <a:t>De ce și cine se poate adresa?</a:t>
            </a:r>
            <a:endParaRPr lang="ro-RO" sz="32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o-RO" dirty="0"/>
          </a:p>
        </p:txBody>
      </p:sp>
      <p:pic>
        <p:nvPicPr>
          <p:cNvPr id="11" name="Picture 10" descr="chart859988618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14491"/>
            <a:ext cx="6401010" cy="4343509"/>
          </a:xfrm>
          <a:prstGeom prst="rect">
            <a:avLst/>
          </a:prstGeom>
        </p:spPr>
      </p:pic>
      <p:pic>
        <p:nvPicPr>
          <p:cNvPr id="12" name="Picture 11" descr="chart855204376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0158" y="2497667"/>
            <a:ext cx="5871842" cy="4360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169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34" y="5392609"/>
            <a:ext cx="10561319" cy="566738"/>
          </a:xfrm>
        </p:spPr>
        <p:txBody>
          <a:bodyPr>
            <a:noAutofit/>
          </a:bodyPr>
          <a:lstStyle/>
          <a:p>
            <a:r>
              <a:rPr lang="ro-RO" b="1" i="1" dirty="0" smtClean="0"/>
              <a:t>Dintre cei chestionați, 77,21% nu s-au adresat AVP până în la momentul chestionării, 11,53% se adresau pentru prima oară și numai 11,26% s-au mai adresat și cu alte ocazii. </a:t>
            </a:r>
            <a:endParaRPr lang="ro-RO" b="1" i="1" dirty="0"/>
          </a:p>
        </p:txBody>
      </p:sp>
      <p:pic>
        <p:nvPicPr>
          <p:cNvPr id="7" name="Picture Placeholder 6" descr="chart8561902170.pn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8785" b="8785"/>
          <a:stretch>
            <a:fillRect/>
          </a:stretch>
        </p:blipFill>
        <p:spPr>
          <a:xfrm>
            <a:off x="550333" y="643466"/>
            <a:ext cx="11133667" cy="3674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117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art856201579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625" y="1481668"/>
            <a:ext cx="11060708" cy="521380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12826" y="698500"/>
            <a:ext cx="1187917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/>
              <a:t>Percepția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despre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modul</a:t>
            </a:r>
            <a:r>
              <a:rPr lang="en-US" sz="3200" b="1" dirty="0" smtClean="0"/>
              <a:t> de </a:t>
            </a:r>
            <a:r>
              <a:rPr lang="en-US" sz="3200" b="1" dirty="0" err="1" smtClean="0"/>
              <a:t>soluționare</a:t>
            </a:r>
            <a:r>
              <a:rPr lang="en-US" sz="3200" b="1" dirty="0" smtClean="0"/>
              <a:t> a </a:t>
            </a:r>
            <a:r>
              <a:rPr lang="en-US" sz="3200" b="1" dirty="0" err="1" smtClean="0"/>
              <a:t>petițiilor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înaintate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2598802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9500" y="1206500"/>
            <a:ext cx="99695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err="1" smtClean="0"/>
              <a:t>Dificultăti</a:t>
            </a:r>
            <a:r>
              <a:rPr lang="en-US" sz="3000" b="1" dirty="0" smtClean="0"/>
              <a:t> </a:t>
            </a:r>
            <a:r>
              <a:rPr lang="en-US" sz="3000" b="1" dirty="0"/>
              <a:t>cu </a:t>
            </a:r>
            <a:r>
              <a:rPr lang="en-US" sz="3000" b="1" dirty="0" err="1"/>
              <a:t>procedura</a:t>
            </a:r>
            <a:r>
              <a:rPr lang="en-US" sz="3000" b="1" dirty="0"/>
              <a:t> de </a:t>
            </a:r>
            <a:r>
              <a:rPr lang="en-US" sz="3000" b="1" dirty="0" err="1"/>
              <a:t>soluționare</a:t>
            </a:r>
            <a:r>
              <a:rPr lang="en-US" sz="3000" b="1" dirty="0"/>
              <a:t> a </a:t>
            </a:r>
            <a:r>
              <a:rPr lang="en-US" sz="3000" b="1" dirty="0" err="1"/>
              <a:t>sesizării</a:t>
            </a:r>
            <a:r>
              <a:rPr lang="en-US" sz="3000" b="1" dirty="0" smtClean="0"/>
              <a:t>? (118 </a:t>
            </a:r>
            <a:r>
              <a:rPr lang="en-US" sz="3000" b="1" dirty="0" err="1" smtClean="0"/>
              <a:t>răspunsuri</a:t>
            </a:r>
            <a:r>
              <a:rPr lang="en-US" sz="3000" b="1" dirty="0" smtClean="0"/>
              <a:t>)</a:t>
            </a:r>
            <a:endParaRPr lang="en-US" sz="3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042833" y="37676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 descr="chart856246259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2349501"/>
            <a:ext cx="10096500" cy="4508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358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465</TotalTime>
  <Words>452</Words>
  <Application>Microsoft Macintosh PowerPoint</Application>
  <PresentationFormat>Custom</PresentationFormat>
  <Paragraphs>36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Ion Boardroom</vt:lpstr>
      <vt:lpstr>Instituția Avocatul Poporului.   Ce gândesc cetățenii și angajații Birourilor Teritoriale ale acestei instituții</vt:lpstr>
      <vt:lpstr>Ce cred cetățenii</vt:lpstr>
      <vt:lpstr>PowerPoint Presentation</vt:lpstr>
      <vt:lpstr>PowerPoint Presentation</vt:lpstr>
      <vt:lpstr>PowerPoint Presentation</vt:lpstr>
      <vt:lpstr>De ce și cine se poate adresa?</vt:lpstr>
      <vt:lpstr>Dintre cei chestionați, 77,21% nu s-au adresat AVP până în la momentul chestionării, 11,53% se adresau pentru prima oară și numai 11,26% s-au mai adresat și cu alte ocazii. </vt:lpstr>
      <vt:lpstr>PowerPoint Presentation</vt:lpstr>
      <vt:lpstr>PowerPoint Presentation</vt:lpstr>
      <vt:lpstr>Cât de mult vă încredeți în capacitatea Instituției Avocatului Poporului de a soluționa problemele cetățenilor?</vt:lpstr>
      <vt:lpstr>Alte concluzii</vt:lpstr>
      <vt:lpstr>Ce cred angajații din Birourile Teritoriale</vt:lpstr>
      <vt:lpstr>Dețin Birourile Teritoriale resursele necesare (birouri, calculatoare, tehnologie, etc)?*</vt:lpstr>
      <vt:lpstr>Numărul de seminarii / cursuri de instruire / pregătire profesională puse la dispoziție este suficient pentru a oferi soluții adaptate la problemele cu care se confruntă cetățenii?</vt:lpstr>
      <vt:lpstr>Ultimul seminar de instruire sau curs de specializare la care ați luat parte a fost organizat:</vt:lpstr>
      <vt:lpstr>Intervalul orar de funcționare este suficient și eficient pentru ca  toți cetățenii să beneficieze de serviciile oferite de această instituție</vt:lpstr>
      <vt:lpstr>Intervalul orar de funcționare este suficient și eficient pentru ca  toți cetățenii să beneficieze de serviciile oferite de această instituție</vt:lpstr>
      <vt:lpstr>Biroul Teritorial deține resursele necesare (birouri, calculatoare, tehnologie, etc)</vt:lpstr>
      <vt:lpstr>Alte concluzii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Instituția Avocatul Poporului.  Probleme identificate și posibile remedii</dc:title>
  <dc:creator>Sorina</dc:creator>
  <cp:lastModifiedBy>Jane Doe</cp:lastModifiedBy>
  <cp:revision>128</cp:revision>
  <dcterms:created xsi:type="dcterms:W3CDTF">2015-12-14T19:14:38Z</dcterms:created>
  <dcterms:modified xsi:type="dcterms:W3CDTF">2015-12-17T12:30:27Z</dcterms:modified>
</cp:coreProperties>
</file>